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58" r:id="rId4"/>
    <p:sldId id="259" r:id="rId5"/>
    <p:sldId id="260" r:id="rId6"/>
    <p:sldId id="261" r:id="rId7"/>
    <p:sldId id="343" r:id="rId8"/>
    <p:sldId id="344" r:id="rId9"/>
    <p:sldId id="306" r:id="rId10"/>
    <p:sldId id="349" r:id="rId11"/>
    <p:sldId id="355" r:id="rId12"/>
    <p:sldId id="310" r:id="rId13"/>
    <p:sldId id="278" r:id="rId14"/>
    <p:sldId id="358" r:id="rId15"/>
    <p:sldId id="27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E615B0F-29A0-1091-29E3-298028DF5532}" name="Withers, Amanda" initials="WA" userId="S::arw031@shsu.edu::214d8719-53eb-48fd-bc50-ee05b728432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0521E"/>
    <a:srgbClr val="E364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B6A07A-DB35-4594-9E3F-EFDBC48D48FC}" v="5" dt="2024-04-15T14:25:54.2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86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lt, Melinda" userId="e6b9e316-3e85-484e-9dbb-33b58e381331" providerId="ADAL" clId="{D0B6A07A-DB35-4594-9E3F-EFDBC48D48FC}"/>
    <pc:docChg chg="undo custSel modSld">
      <pc:chgData name="Holt, Melinda" userId="e6b9e316-3e85-484e-9dbb-33b58e381331" providerId="ADAL" clId="{D0B6A07A-DB35-4594-9E3F-EFDBC48D48FC}" dt="2024-04-15T18:15:39.371" v="5119" actId="20577"/>
      <pc:docMkLst>
        <pc:docMk/>
      </pc:docMkLst>
      <pc:sldChg chg="modSp mod">
        <pc:chgData name="Holt, Melinda" userId="e6b9e316-3e85-484e-9dbb-33b58e381331" providerId="ADAL" clId="{D0B6A07A-DB35-4594-9E3F-EFDBC48D48FC}" dt="2024-04-14T13:51:46.423" v="59" actId="20578"/>
        <pc:sldMkLst>
          <pc:docMk/>
          <pc:sldMk cId="1940131031" sldId="257"/>
        </pc:sldMkLst>
        <pc:spChg chg="mod">
          <ac:chgData name="Holt, Melinda" userId="e6b9e316-3e85-484e-9dbb-33b58e381331" providerId="ADAL" clId="{D0B6A07A-DB35-4594-9E3F-EFDBC48D48FC}" dt="2024-04-14T13:51:46.423" v="59" actId="20578"/>
          <ac:spMkLst>
            <pc:docMk/>
            <pc:sldMk cId="1940131031" sldId="257"/>
            <ac:spMk id="4" creationId="{F69C07BE-1BE4-F4C6-ECD2-A5666D98FD05}"/>
          </ac:spMkLst>
        </pc:spChg>
      </pc:sldChg>
      <pc:sldChg chg="modSp mod modNotesTx">
        <pc:chgData name="Holt, Melinda" userId="e6b9e316-3e85-484e-9dbb-33b58e381331" providerId="ADAL" clId="{D0B6A07A-DB35-4594-9E3F-EFDBC48D48FC}" dt="2024-04-15T17:50:58.785" v="4310" actId="20577"/>
        <pc:sldMkLst>
          <pc:docMk/>
          <pc:sldMk cId="1249819653" sldId="258"/>
        </pc:sldMkLst>
        <pc:spChg chg="mod">
          <ac:chgData name="Holt, Melinda" userId="e6b9e316-3e85-484e-9dbb-33b58e381331" providerId="ADAL" clId="{D0B6A07A-DB35-4594-9E3F-EFDBC48D48FC}" dt="2024-04-15T17:50:58.785" v="4310" actId="20577"/>
          <ac:spMkLst>
            <pc:docMk/>
            <pc:sldMk cId="1249819653" sldId="258"/>
            <ac:spMk id="3" creationId="{433606AF-ABBC-BCE0-1627-02EF7093D913}"/>
          </ac:spMkLst>
        </pc:spChg>
      </pc:sldChg>
      <pc:sldChg chg="modSp mod">
        <pc:chgData name="Holt, Melinda" userId="e6b9e316-3e85-484e-9dbb-33b58e381331" providerId="ADAL" clId="{D0B6A07A-DB35-4594-9E3F-EFDBC48D48FC}" dt="2024-04-15T17:52:43.826" v="4328" actId="20577"/>
        <pc:sldMkLst>
          <pc:docMk/>
          <pc:sldMk cId="2960643030" sldId="259"/>
        </pc:sldMkLst>
        <pc:spChg chg="mod">
          <ac:chgData name="Holt, Melinda" userId="e6b9e316-3e85-484e-9dbb-33b58e381331" providerId="ADAL" clId="{D0B6A07A-DB35-4594-9E3F-EFDBC48D48FC}" dt="2024-04-15T17:52:43.826" v="4328" actId="20577"/>
          <ac:spMkLst>
            <pc:docMk/>
            <pc:sldMk cId="2960643030" sldId="259"/>
            <ac:spMk id="3" creationId="{433606AF-ABBC-BCE0-1627-02EF7093D913}"/>
          </ac:spMkLst>
        </pc:spChg>
      </pc:sldChg>
      <pc:sldChg chg="modSp mod">
        <pc:chgData name="Holt, Melinda" userId="e6b9e316-3e85-484e-9dbb-33b58e381331" providerId="ADAL" clId="{D0B6A07A-DB35-4594-9E3F-EFDBC48D48FC}" dt="2024-04-15T17:54:00.796" v="4401" actId="20577"/>
        <pc:sldMkLst>
          <pc:docMk/>
          <pc:sldMk cId="2849924398" sldId="260"/>
        </pc:sldMkLst>
        <pc:spChg chg="mod">
          <ac:chgData name="Holt, Melinda" userId="e6b9e316-3e85-484e-9dbb-33b58e381331" providerId="ADAL" clId="{D0B6A07A-DB35-4594-9E3F-EFDBC48D48FC}" dt="2024-04-15T17:54:00.796" v="4401" actId="20577"/>
          <ac:spMkLst>
            <pc:docMk/>
            <pc:sldMk cId="2849924398" sldId="260"/>
            <ac:spMk id="3" creationId="{433606AF-ABBC-BCE0-1627-02EF7093D913}"/>
          </ac:spMkLst>
        </pc:spChg>
      </pc:sldChg>
      <pc:sldChg chg="modSp mod">
        <pc:chgData name="Holt, Melinda" userId="e6b9e316-3e85-484e-9dbb-33b58e381331" providerId="ADAL" clId="{D0B6A07A-DB35-4594-9E3F-EFDBC48D48FC}" dt="2024-04-15T17:42:46.831" v="4285" actId="948"/>
        <pc:sldMkLst>
          <pc:docMk/>
          <pc:sldMk cId="990550925" sldId="261"/>
        </pc:sldMkLst>
        <pc:spChg chg="mod">
          <ac:chgData name="Holt, Melinda" userId="e6b9e316-3e85-484e-9dbb-33b58e381331" providerId="ADAL" clId="{D0B6A07A-DB35-4594-9E3F-EFDBC48D48FC}" dt="2024-04-15T17:42:46.831" v="4285" actId="948"/>
          <ac:spMkLst>
            <pc:docMk/>
            <pc:sldMk cId="990550925" sldId="261"/>
            <ac:spMk id="3" creationId="{433606AF-ABBC-BCE0-1627-02EF7093D913}"/>
          </ac:spMkLst>
        </pc:spChg>
      </pc:sldChg>
      <pc:sldChg chg="modSp mod">
        <pc:chgData name="Holt, Melinda" userId="e6b9e316-3e85-484e-9dbb-33b58e381331" providerId="ADAL" clId="{D0B6A07A-DB35-4594-9E3F-EFDBC48D48FC}" dt="2024-04-15T17:59:00.552" v="4472" actId="14734"/>
        <pc:sldMkLst>
          <pc:docMk/>
          <pc:sldMk cId="3571980769" sldId="306"/>
        </pc:sldMkLst>
        <pc:graphicFrameChg chg="modGraphic">
          <ac:chgData name="Holt, Melinda" userId="e6b9e316-3e85-484e-9dbb-33b58e381331" providerId="ADAL" clId="{D0B6A07A-DB35-4594-9E3F-EFDBC48D48FC}" dt="2024-04-15T17:59:00.552" v="4472" actId="14734"/>
          <ac:graphicFrameMkLst>
            <pc:docMk/>
            <pc:sldMk cId="3571980769" sldId="306"/>
            <ac:graphicFrameMk id="7" creationId="{36544537-0874-9962-A4E6-AB420D7A3929}"/>
          </ac:graphicFrameMkLst>
        </pc:graphicFrameChg>
      </pc:sldChg>
      <pc:sldChg chg="modSp mod">
        <pc:chgData name="Holt, Melinda" userId="e6b9e316-3e85-484e-9dbb-33b58e381331" providerId="ADAL" clId="{D0B6A07A-DB35-4594-9E3F-EFDBC48D48FC}" dt="2024-04-15T18:15:39.371" v="5119" actId="20577"/>
        <pc:sldMkLst>
          <pc:docMk/>
          <pc:sldMk cId="4160002572" sldId="310"/>
        </pc:sldMkLst>
        <pc:graphicFrameChg chg="modGraphic">
          <ac:chgData name="Holt, Melinda" userId="e6b9e316-3e85-484e-9dbb-33b58e381331" providerId="ADAL" clId="{D0B6A07A-DB35-4594-9E3F-EFDBC48D48FC}" dt="2024-04-15T18:15:39.371" v="5119" actId="20577"/>
          <ac:graphicFrameMkLst>
            <pc:docMk/>
            <pc:sldMk cId="4160002572" sldId="310"/>
            <ac:graphicFrameMk id="7" creationId="{36544537-0874-9962-A4E6-AB420D7A3929}"/>
          </ac:graphicFrameMkLst>
        </pc:graphicFrameChg>
      </pc:sldChg>
      <pc:sldChg chg="modSp mod">
        <pc:chgData name="Holt, Melinda" userId="e6b9e316-3e85-484e-9dbb-33b58e381331" providerId="ADAL" clId="{D0B6A07A-DB35-4594-9E3F-EFDBC48D48FC}" dt="2024-04-15T18:01:19.359" v="4524" actId="14734"/>
        <pc:sldMkLst>
          <pc:docMk/>
          <pc:sldMk cId="221640236" sldId="343"/>
        </pc:sldMkLst>
        <pc:graphicFrameChg chg="modGraphic">
          <ac:chgData name="Holt, Melinda" userId="e6b9e316-3e85-484e-9dbb-33b58e381331" providerId="ADAL" clId="{D0B6A07A-DB35-4594-9E3F-EFDBC48D48FC}" dt="2024-04-15T18:01:19.359" v="4524" actId="14734"/>
          <ac:graphicFrameMkLst>
            <pc:docMk/>
            <pc:sldMk cId="221640236" sldId="343"/>
            <ac:graphicFrameMk id="7" creationId="{36544537-0874-9962-A4E6-AB420D7A3929}"/>
          </ac:graphicFrameMkLst>
        </pc:graphicFrameChg>
      </pc:sldChg>
      <pc:sldChg chg="modSp mod">
        <pc:chgData name="Holt, Melinda" userId="e6b9e316-3e85-484e-9dbb-33b58e381331" providerId="ADAL" clId="{D0B6A07A-DB35-4594-9E3F-EFDBC48D48FC}" dt="2024-04-14T19:03:56.836" v="2111" actId="20577"/>
        <pc:sldMkLst>
          <pc:docMk/>
          <pc:sldMk cId="2451887349" sldId="344"/>
        </pc:sldMkLst>
        <pc:graphicFrameChg chg="modGraphic">
          <ac:chgData name="Holt, Melinda" userId="e6b9e316-3e85-484e-9dbb-33b58e381331" providerId="ADAL" clId="{D0B6A07A-DB35-4594-9E3F-EFDBC48D48FC}" dt="2024-04-14T19:03:56.836" v="2111" actId="20577"/>
          <ac:graphicFrameMkLst>
            <pc:docMk/>
            <pc:sldMk cId="2451887349" sldId="344"/>
            <ac:graphicFrameMk id="7" creationId="{36544537-0874-9962-A4E6-AB420D7A3929}"/>
          </ac:graphicFrameMkLst>
        </pc:graphicFrameChg>
      </pc:sldChg>
      <pc:sldChg chg="modSp mod">
        <pc:chgData name="Holt, Melinda" userId="e6b9e316-3e85-484e-9dbb-33b58e381331" providerId="ADAL" clId="{D0B6A07A-DB35-4594-9E3F-EFDBC48D48FC}" dt="2024-04-15T18:03:09.030" v="4608" actId="6549"/>
        <pc:sldMkLst>
          <pc:docMk/>
          <pc:sldMk cId="636556985" sldId="349"/>
        </pc:sldMkLst>
        <pc:graphicFrameChg chg="modGraphic">
          <ac:chgData name="Holt, Melinda" userId="e6b9e316-3e85-484e-9dbb-33b58e381331" providerId="ADAL" clId="{D0B6A07A-DB35-4594-9E3F-EFDBC48D48FC}" dt="2024-04-15T18:03:09.030" v="4608" actId="6549"/>
          <ac:graphicFrameMkLst>
            <pc:docMk/>
            <pc:sldMk cId="636556985" sldId="349"/>
            <ac:graphicFrameMk id="7" creationId="{36544537-0874-9962-A4E6-AB420D7A3929}"/>
          </ac:graphicFrameMkLst>
        </pc:graphicFrameChg>
      </pc:sldChg>
      <pc:sldChg chg="modSp mod">
        <pc:chgData name="Holt, Melinda" userId="e6b9e316-3e85-484e-9dbb-33b58e381331" providerId="ADAL" clId="{D0B6A07A-DB35-4594-9E3F-EFDBC48D48FC}" dt="2024-04-15T18:05:01.706" v="4756" actId="2711"/>
        <pc:sldMkLst>
          <pc:docMk/>
          <pc:sldMk cId="675237184" sldId="355"/>
        </pc:sldMkLst>
        <pc:graphicFrameChg chg="modGraphic">
          <ac:chgData name="Holt, Melinda" userId="e6b9e316-3e85-484e-9dbb-33b58e381331" providerId="ADAL" clId="{D0B6A07A-DB35-4594-9E3F-EFDBC48D48FC}" dt="2024-04-15T18:05:01.706" v="4756" actId="2711"/>
          <ac:graphicFrameMkLst>
            <pc:docMk/>
            <pc:sldMk cId="675237184" sldId="355"/>
            <ac:graphicFrameMk id="7" creationId="{36544537-0874-9962-A4E6-AB420D7A3929}"/>
          </ac:graphicFrameMkLst>
        </pc:graphicFrameChg>
      </pc:sldChg>
      <pc:sldChg chg="modSp mod">
        <pc:chgData name="Holt, Melinda" userId="e6b9e316-3e85-484e-9dbb-33b58e381331" providerId="ADAL" clId="{D0B6A07A-DB35-4594-9E3F-EFDBC48D48FC}" dt="2024-04-15T18:12:56.361" v="5034" actId="20577"/>
        <pc:sldMkLst>
          <pc:docMk/>
          <pc:sldMk cId="1630860025" sldId="358"/>
        </pc:sldMkLst>
        <pc:spChg chg="mod">
          <ac:chgData name="Holt, Melinda" userId="e6b9e316-3e85-484e-9dbb-33b58e381331" providerId="ADAL" clId="{D0B6A07A-DB35-4594-9E3F-EFDBC48D48FC}" dt="2024-04-15T18:12:56.361" v="5034" actId="20577"/>
          <ac:spMkLst>
            <pc:docMk/>
            <pc:sldMk cId="1630860025" sldId="358"/>
            <ac:spMk id="3" creationId="{433606AF-ABBC-BCE0-1627-02EF7093D91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5D4B93-4DF4-4AC3-B2C3-0B5C0C2A7774}" type="datetimeFigureOut">
              <a:rPr lang="en-US" smtClean="0"/>
              <a:t>4/15/2024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70174B-2F64-4A27-A8E9-454A6C4C71BF}" type="slidenum">
              <a:rPr lang="en-US" smtClean="0"/>
              <a:t>‹#›</a:t>
            </a:fld>
            <a:endParaRPr lang="en-US"/>
          </a:p>
        </p:txBody>
      </p:sp>
    </p:spTree>
    <p:extLst>
      <p:ext uri="{BB962C8B-B14F-4D97-AF65-F5344CB8AC3E}">
        <p14:creationId xmlns:p14="http://schemas.microsoft.com/office/powerpoint/2010/main" val="3267257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Minors: Astronomy, Advanced Chemistry, Crime Analysis and Mapping</a:t>
            </a:r>
          </a:p>
          <a:p>
            <a:pPr lvl="1"/>
            <a:r>
              <a:rPr lang="en-US" sz="12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Certificate: Crime Analysis and Mapping, Computing and Data Science</a:t>
            </a:r>
          </a:p>
          <a:p>
            <a:pPr lvl="1"/>
            <a:r>
              <a:rPr lang="en-US" sz="12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Concentrations: Biochemistry and Medicine, Forensic Science, Biomedical Engineering Technology, Animal Care and Welfare, Ranch Management</a:t>
            </a:r>
          </a:p>
          <a:p>
            <a:pPr lvl="1"/>
            <a:endParaRPr lang="en-US" sz="12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12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OSHA certification for Quanta Services</a:t>
            </a:r>
          </a:p>
          <a:p>
            <a:endParaRPr lang="en-US" dirty="0"/>
          </a:p>
        </p:txBody>
      </p:sp>
      <p:sp>
        <p:nvSpPr>
          <p:cNvPr id="4" name="Slide Number Placeholder 3"/>
          <p:cNvSpPr>
            <a:spLocks noGrp="1"/>
          </p:cNvSpPr>
          <p:nvPr>
            <p:ph type="sldNum" sz="quarter" idx="5"/>
          </p:nvPr>
        </p:nvSpPr>
        <p:spPr/>
        <p:txBody>
          <a:bodyPr/>
          <a:lstStyle/>
          <a:p>
            <a:fld id="{C870174B-2F64-4A27-A8E9-454A6C4C71BF}" type="slidenum">
              <a:rPr lang="en-US" smtClean="0"/>
              <a:t>3</a:t>
            </a:fld>
            <a:endParaRPr lang="en-US"/>
          </a:p>
        </p:txBody>
      </p:sp>
    </p:spTree>
    <p:extLst>
      <p:ext uri="{BB962C8B-B14F-4D97-AF65-F5344CB8AC3E}">
        <p14:creationId xmlns:p14="http://schemas.microsoft.com/office/powerpoint/2010/main" val="26055285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9286" y="1122363"/>
            <a:ext cx="6788661" cy="2387600"/>
          </a:xfrm>
        </p:spPr>
        <p:txBody>
          <a:bodyPr anchor="b"/>
          <a:lstStyle>
            <a:lvl1pPr marL="0" indent="0" algn="l">
              <a:buFont typeface="Calibri Light" panose="020F0302020204030204" pitchFamily="34" charset="0"/>
              <a:buNone/>
              <a:defRPr sz="6000" b="1">
                <a:solidFill>
                  <a:srgbClr val="253565"/>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224951" y="3613613"/>
            <a:ext cx="5673560" cy="1655762"/>
          </a:xfrm>
        </p:spPr>
        <p:txBody>
          <a:bodyPr/>
          <a:lstStyle>
            <a:lvl1pPr marL="0" indent="0" algn="l">
              <a:buNone/>
              <a:defRPr sz="2400" b="1">
                <a:solidFill>
                  <a:srgbClr val="0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355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09286" y="2564666"/>
            <a:ext cx="6788661" cy="2387600"/>
          </a:xfrm>
        </p:spPr>
        <p:txBody>
          <a:bodyPr anchor="b"/>
          <a:lstStyle>
            <a:lvl1pPr marL="630238" indent="-630238" algn="l">
              <a:buFont typeface="Calibri Light" panose="020F0302020204030204" pitchFamily="34" charset="0"/>
              <a:buNone/>
              <a:defRPr sz="6000" b="1">
                <a:solidFill>
                  <a:srgbClr val="253565"/>
                </a:solidFill>
                <a:latin typeface="Arial" panose="020B0604020202020204" pitchFamily="34" charset="0"/>
                <a:cs typeface="Arial" panose="020B0604020202020204" pitchFamily="34" charset="0"/>
              </a:defRPr>
            </a:lvl1pPr>
          </a:lstStyle>
          <a:p>
            <a:r>
              <a:rPr lang="en-US"/>
              <a:t>I. Click to edit Master title style</a:t>
            </a:r>
          </a:p>
        </p:txBody>
      </p:sp>
      <p:sp>
        <p:nvSpPr>
          <p:cNvPr id="4" name="TextBox 3">
            <a:extLst>
              <a:ext uri="{FF2B5EF4-FFF2-40B4-BE49-F238E27FC236}">
                <a16:creationId xmlns:a16="http://schemas.microsoft.com/office/drawing/2014/main" id="{D74181AD-3B01-C92D-7F1F-E416933500BF}"/>
              </a:ext>
            </a:extLst>
          </p:cNvPr>
          <p:cNvSpPr txBox="1"/>
          <p:nvPr userDrawn="1"/>
        </p:nvSpPr>
        <p:spPr>
          <a:xfrm>
            <a:off x="65988" y="5731497"/>
            <a:ext cx="3780148" cy="1126503"/>
          </a:xfrm>
          <a:prstGeom prst="rect">
            <a:avLst/>
          </a:prstGeom>
          <a:solidFill>
            <a:schemeClr val="bg1"/>
          </a:solidFill>
        </p:spPr>
        <p:txBody>
          <a:bodyPr wrap="square" rtlCol="0">
            <a:spAutoFit/>
          </a:bodyPr>
          <a:lstStyle/>
          <a:p>
            <a:endParaRPr lang="en-US"/>
          </a:p>
        </p:txBody>
      </p:sp>
    </p:spTree>
    <p:extLst>
      <p:ext uri="{BB962C8B-B14F-4D97-AF65-F5344CB8AC3E}">
        <p14:creationId xmlns:p14="http://schemas.microsoft.com/office/powerpoint/2010/main" val="3364314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9F5E-AE26-884E-2495-1259744515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4" name="Date Placeholder 3">
            <a:extLst>
              <a:ext uri="{FF2B5EF4-FFF2-40B4-BE49-F238E27FC236}">
                <a16:creationId xmlns:a16="http://schemas.microsoft.com/office/drawing/2014/main" id="{6374420A-F67B-EAA1-810A-A914C1B84353}"/>
              </a:ext>
            </a:extLst>
          </p:cNvPr>
          <p:cNvSpPr>
            <a:spLocks noGrp="1"/>
          </p:cNvSpPr>
          <p:nvPr>
            <p:ph type="dt" sz="half" idx="10"/>
          </p:nvPr>
        </p:nvSpPr>
        <p:spPr/>
        <p:txBody>
          <a:bodyPr/>
          <a:lstStyle/>
          <a:p>
            <a:fld id="{B49EA1C6-2DC8-8148-8DFC-42644C93EECA}" type="datetimeFigureOut">
              <a:rPr lang="en-US" smtClean="0"/>
              <a:t>4/15/2024</a:t>
            </a:fld>
            <a:endParaRPr lang="en-US"/>
          </a:p>
        </p:txBody>
      </p:sp>
      <p:sp>
        <p:nvSpPr>
          <p:cNvPr id="5" name="Footer Placeholder 4">
            <a:extLst>
              <a:ext uri="{FF2B5EF4-FFF2-40B4-BE49-F238E27FC236}">
                <a16:creationId xmlns:a16="http://schemas.microsoft.com/office/drawing/2014/main" id="{81DF57E0-173D-ABA0-714F-D490B554B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A439D-BE8A-C872-804C-8CEC07897660}"/>
              </a:ext>
            </a:extLst>
          </p:cNvPr>
          <p:cNvSpPr>
            <a:spLocks noGrp="1"/>
          </p:cNvSpPr>
          <p:nvPr>
            <p:ph type="sldNum" sz="quarter" idx="12"/>
          </p:nvPr>
        </p:nvSpPr>
        <p:spPr/>
        <p:txBody>
          <a:bodyPr/>
          <a:lstStyle/>
          <a:p>
            <a:fld id="{17131AE2-00FD-5A4F-9940-D5038072A717}" type="slidenum">
              <a:rPr lang="en-US" smtClean="0"/>
              <a:t>‹#›</a:t>
            </a:fld>
            <a:endParaRPr lang="en-US"/>
          </a:p>
        </p:txBody>
      </p:sp>
      <p:pic>
        <p:nvPicPr>
          <p:cNvPr id="8" name="Picture 7">
            <a:extLst>
              <a:ext uri="{FF2B5EF4-FFF2-40B4-BE49-F238E27FC236}">
                <a16:creationId xmlns:a16="http://schemas.microsoft.com/office/drawing/2014/main" id="{594955C9-C806-4A1B-2E7D-42506888B4B3}"/>
              </a:ext>
            </a:extLst>
          </p:cNvPr>
          <p:cNvPicPr>
            <a:picLocks noChangeAspect="1"/>
          </p:cNvPicPr>
          <p:nvPr userDrawn="1"/>
        </p:nvPicPr>
        <p:blipFill>
          <a:blip r:embed="rId2"/>
          <a:stretch>
            <a:fillRect/>
          </a:stretch>
        </p:blipFill>
        <p:spPr>
          <a:xfrm>
            <a:off x="4760269" y="5436973"/>
            <a:ext cx="2671461" cy="1118286"/>
          </a:xfrm>
          <a:prstGeom prst="rect">
            <a:avLst/>
          </a:prstGeom>
        </p:spPr>
      </p:pic>
      <p:sp>
        <p:nvSpPr>
          <p:cNvPr id="7" name="TextBox 6">
            <a:extLst>
              <a:ext uri="{FF2B5EF4-FFF2-40B4-BE49-F238E27FC236}">
                <a16:creationId xmlns:a16="http://schemas.microsoft.com/office/drawing/2014/main" id="{6956DEE2-B581-E3A8-D00B-4F79AF1449F0}"/>
              </a:ext>
            </a:extLst>
          </p:cNvPr>
          <p:cNvSpPr txBox="1"/>
          <p:nvPr userDrawn="1"/>
        </p:nvSpPr>
        <p:spPr>
          <a:xfrm>
            <a:off x="1524000" y="3498526"/>
            <a:ext cx="9144000" cy="75405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500" dirty="0">
                <a:solidFill>
                  <a:schemeClr val="tx1"/>
                </a:solidFill>
                <a:latin typeface="Helvetica" pitchFamily="2" charset="0"/>
              </a:rPr>
              <a:t>FY 2025 </a:t>
            </a:r>
            <a:r>
              <a:rPr lang="en-US" sz="2500" dirty="0">
                <a:solidFill>
                  <a:schemeClr val="tx1"/>
                </a:solidFill>
                <a:effectLst/>
                <a:latin typeface="Aptos" panose="020B0004020202020204" pitchFamily="34" charset="0"/>
                <a:ea typeface="Calibri" panose="020F0502020204030204" pitchFamily="34" charset="0"/>
              </a:rPr>
              <a:t>Strategic Plan Alignment </a:t>
            </a:r>
            <a:r>
              <a:rPr lang="en-US" sz="2500">
                <a:solidFill>
                  <a:schemeClr val="tx1"/>
                </a:solidFill>
                <a:effectLst/>
                <a:latin typeface="Aptos" panose="020B0004020202020204" pitchFamily="34" charset="0"/>
                <a:ea typeface="Calibri" panose="020F0502020204030204" pitchFamily="34" charset="0"/>
              </a:rPr>
              <a:t>and Budget Presentation</a:t>
            </a:r>
            <a:endParaRPr lang="en-US" sz="2500" dirty="0">
              <a:solidFill>
                <a:schemeClr val="tx1"/>
              </a:solidFill>
              <a:latin typeface="Helvetica" pitchFamily="2" charset="0"/>
            </a:endParaRPr>
          </a:p>
          <a:p>
            <a:endParaRPr lang="en-US" dirty="0"/>
          </a:p>
        </p:txBody>
      </p:sp>
    </p:spTree>
    <p:extLst>
      <p:ext uri="{BB962C8B-B14F-4D97-AF65-F5344CB8AC3E}">
        <p14:creationId xmlns:p14="http://schemas.microsoft.com/office/powerpoint/2010/main" val="3542849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262FBC5-E2A2-91BE-C105-3E5A28D97D45}"/>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
        <p:nvSpPr>
          <p:cNvPr id="2" name="Title 1">
            <a:extLst>
              <a:ext uri="{FF2B5EF4-FFF2-40B4-BE49-F238E27FC236}">
                <a16:creationId xmlns:a16="http://schemas.microsoft.com/office/drawing/2014/main" id="{92308F43-F6C4-7280-AF99-2ABFD25AF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2624C-D26C-B177-27BB-E7284F918F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4/15/2024</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730613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262FBC5-E2A2-91BE-C105-3E5A28D97D45}"/>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4/15/2024</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
        <p:nvSpPr>
          <p:cNvPr id="7" name="Title 1">
            <a:extLst>
              <a:ext uri="{FF2B5EF4-FFF2-40B4-BE49-F238E27FC236}">
                <a16:creationId xmlns:a16="http://schemas.microsoft.com/office/drawing/2014/main" id="{F624FAA3-C490-44C9-894C-63BC6C09F3ED}"/>
              </a:ext>
            </a:extLst>
          </p:cNvPr>
          <p:cNvSpPr txBox="1">
            <a:spLocks/>
          </p:cNvSpPr>
          <p:nvPr userDrawn="1"/>
        </p:nvSpPr>
        <p:spPr>
          <a:xfrm rot="20271913">
            <a:off x="231180" y="2236985"/>
            <a:ext cx="11539759" cy="19960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chemeClr val="bg2">
                    <a:lumMod val="50000"/>
                    <a:alpha val="30000"/>
                  </a:schemeClr>
                </a:solidFill>
                <a:latin typeface="Acumin Pro Black" panose="020B0904020202020204" pitchFamily="34" charset="0"/>
              </a:rPr>
              <a:t>Slide for instruction purposes only. Please do not include in final presentation slide deck.</a:t>
            </a:r>
          </a:p>
        </p:txBody>
      </p:sp>
      <p:sp>
        <p:nvSpPr>
          <p:cNvPr id="10" name="TextBox 9">
            <a:extLst>
              <a:ext uri="{FF2B5EF4-FFF2-40B4-BE49-F238E27FC236}">
                <a16:creationId xmlns:a16="http://schemas.microsoft.com/office/drawing/2014/main" id="{9D1027CE-99F3-13AD-A789-4067A06FC052}"/>
              </a:ext>
            </a:extLst>
          </p:cNvPr>
          <p:cNvSpPr txBox="1"/>
          <p:nvPr userDrawn="1"/>
        </p:nvSpPr>
        <p:spPr>
          <a:xfrm>
            <a:off x="638355" y="1690688"/>
            <a:ext cx="11007305" cy="4406334"/>
          </a:xfrm>
          <a:prstGeom prst="rect">
            <a:avLst/>
          </a:prstGeom>
          <a:noFill/>
        </p:spPr>
        <p:txBody>
          <a:bodyPr wrap="square" rtlCol="0">
            <a:spAutoFit/>
          </a:bodyPr>
          <a:lstStyle/>
          <a:p>
            <a:pPr marL="0" indent="0">
              <a:buNone/>
            </a:pPr>
            <a:r>
              <a:rPr lang="en-US" sz="1400" b="1" dirty="0">
                <a:solidFill>
                  <a:schemeClr val="bg2">
                    <a:lumMod val="25000"/>
                  </a:schemeClr>
                </a:solidFill>
              </a:rPr>
              <a:t>Steps to complete the slides for the campus presentations:</a:t>
            </a:r>
          </a:p>
          <a:p>
            <a:pPr marL="238125" indent="-238125">
              <a:buFont typeface="+mj-lt"/>
              <a:buAutoNum type="arabicPeriod"/>
            </a:pPr>
            <a:r>
              <a:rPr lang="en-US" sz="1400" b="1" dirty="0">
                <a:solidFill>
                  <a:schemeClr val="bg2">
                    <a:lumMod val="25000"/>
                  </a:schemeClr>
                </a:solidFill>
              </a:rPr>
              <a:t>Choose Action (Keep Doing, Stop, Start):</a:t>
            </a:r>
            <a:endParaRPr lang="en-US" sz="1400" b="1" dirty="0">
              <a:solidFill>
                <a:schemeClr val="bg2">
                  <a:lumMod val="25000"/>
                </a:schemeClr>
              </a:solidFill>
              <a:ea typeface="Calibri"/>
              <a:cs typeface="Calibri"/>
            </a:endParaRPr>
          </a:p>
          <a:p>
            <a:pPr lvl="1"/>
            <a:r>
              <a:rPr lang="en-US" sz="1200" b="1" dirty="0">
                <a:solidFill>
                  <a:schemeClr val="bg2">
                    <a:lumMod val="25000"/>
                  </a:schemeClr>
                </a:solidFill>
              </a:rPr>
              <a:t>Keep (x2)</a:t>
            </a:r>
            <a:r>
              <a:rPr lang="en-US" sz="1200" dirty="0">
                <a:solidFill>
                  <a:schemeClr val="bg2">
                    <a:lumMod val="25000"/>
                  </a:schemeClr>
                </a:solidFill>
              </a:rPr>
              <a:t>: If the division/college is keeping or expanding an action that has proven to be valuable and contributes positively to the strategic plan.</a:t>
            </a:r>
            <a:endParaRPr lang="en-US" sz="1200" dirty="0">
              <a:solidFill>
                <a:schemeClr val="bg2">
                  <a:lumMod val="25000"/>
                </a:schemeClr>
              </a:solidFill>
              <a:ea typeface="Calibri"/>
              <a:cs typeface="Calibri"/>
            </a:endParaRPr>
          </a:p>
          <a:p>
            <a:pPr lvl="1"/>
            <a:r>
              <a:rPr lang="en-US" sz="1200" b="1" dirty="0">
                <a:solidFill>
                  <a:schemeClr val="bg2">
                    <a:lumMod val="25000"/>
                  </a:schemeClr>
                </a:solidFill>
              </a:rPr>
              <a:t>Stop (x3)</a:t>
            </a:r>
            <a:r>
              <a:rPr lang="en-US" sz="1200" dirty="0">
                <a:solidFill>
                  <a:schemeClr val="bg2">
                    <a:lumMod val="25000"/>
                  </a:schemeClr>
                </a:solidFill>
              </a:rPr>
              <a:t>: If the division/college is discontinuing or ending a particular activity.</a:t>
            </a:r>
            <a:endParaRPr lang="en-US" sz="1200" dirty="0">
              <a:solidFill>
                <a:schemeClr val="bg2">
                  <a:lumMod val="25000"/>
                </a:schemeClr>
              </a:solidFill>
              <a:ea typeface="Calibri"/>
              <a:cs typeface="Calibri"/>
            </a:endParaRPr>
          </a:p>
          <a:p>
            <a:pPr lvl="1"/>
            <a:r>
              <a:rPr lang="en-US" sz="1200" b="1" dirty="0">
                <a:solidFill>
                  <a:schemeClr val="bg2">
                    <a:lumMod val="25000"/>
                  </a:schemeClr>
                </a:solidFill>
              </a:rPr>
              <a:t>Start (x1)</a:t>
            </a:r>
            <a:r>
              <a:rPr lang="en-US" sz="1200" dirty="0">
                <a:solidFill>
                  <a:schemeClr val="bg2">
                    <a:lumMod val="25000"/>
                  </a:schemeClr>
                </a:solidFill>
              </a:rPr>
              <a:t>: If the division/college is initiating something new or beginning a new endeavor.</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Specify the Topic:</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Fill in the blank with the specific subject or area being addressed. This could be a project, task, or broader concept.</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State the Reason for Action:</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Clearly articulate the rationale behind the chosen action. Why is the division/college keeping, stopping, or starting this particular topic.</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Align with Priority/Goal:</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Choose the strategic plan priority and goal the action aligns with for the topic. This helps to connect the decision with the broader university plan.</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Highlight Measurable Impact:</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Provide the measurable impact. This could be in terms of outcomes, results, or benefits.</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Relate to Pillar:</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Connect the proposed action to a foundational pillar (enrollment, retention, completion, or agility.) </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Supportive Data</a:t>
            </a:r>
            <a:endParaRPr lang="en-US" sz="1400" b="1"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Resources / Collaborations Required</a:t>
            </a:r>
          </a:p>
        </p:txBody>
      </p:sp>
      <p:sp>
        <p:nvSpPr>
          <p:cNvPr id="13" name="Title 1">
            <a:extLst>
              <a:ext uri="{FF2B5EF4-FFF2-40B4-BE49-F238E27FC236}">
                <a16:creationId xmlns:a16="http://schemas.microsoft.com/office/drawing/2014/main" id="{CFDFA27A-CD1D-08D0-6B94-EED75C5AB0A6}"/>
              </a:ext>
            </a:extLst>
          </p:cNvPr>
          <p:cNvSpPr txBox="1">
            <a:spLocks/>
          </p:cNvSpPr>
          <p:nvPr userDrawn="1"/>
        </p:nvSpPr>
        <p:spPr>
          <a:xfrm>
            <a:off x="776377" y="441325"/>
            <a:ext cx="1072982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rgbClr val="F0521E"/>
                </a:solidFill>
                <a:latin typeface="Helvetica" pitchFamily="2" charset="0"/>
                <a:ea typeface="Helvetica Neue" panose="02000503000000020004" pitchFamily="2" charset="0"/>
                <a:cs typeface="Helvetica Neue" panose="02000503000000020004" pitchFamily="2" charset="0"/>
              </a:rPr>
              <a:t>Strategic Plan Alignment and Budget Presentation</a:t>
            </a:r>
          </a:p>
        </p:txBody>
      </p:sp>
    </p:spTree>
    <p:extLst>
      <p:ext uri="{BB962C8B-B14F-4D97-AF65-F5344CB8AC3E}">
        <p14:creationId xmlns:p14="http://schemas.microsoft.com/office/powerpoint/2010/main" val="385586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53F-DF9C-92FF-875F-D4B9DE535D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E91466-BCEF-FC8D-9147-323AA8EEDFFA}"/>
              </a:ext>
            </a:extLst>
          </p:cNvPr>
          <p:cNvSpPr>
            <a:spLocks noGrp="1"/>
          </p:cNvSpPr>
          <p:nvPr>
            <p:ph type="dt" sz="half" idx="10"/>
          </p:nvPr>
        </p:nvSpPr>
        <p:spPr/>
        <p:txBody>
          <a:bodyPr/>
          <a:lstStyle/>
          <a:p>
            <a:fld id="{B49EA1C6-2DC8-8148-8DFC-42644C93EECA}" type="datetimeFigureOut">
              <a:rPr lang="en-US" smtClean="0"/>
              <a:t>4/15/2024</a:t>
            </a:fld>
            <a:endParaRPr lang="en-US"/>
          </a:p>
        </p:txBody>
      </p:sp>
      <p:sp>
        <p:nvSpPr>
          <p:cNvPr id="4" name="Footer Placeholder 3">
            <a:extLst>
              <a:ext uri="{FF2B5EF4-FFF2-40B4-BE49-F238E27FC236}">
                <a16:creationId xmlns:a16="http://schemas.microsoft.com/office/drawing/2014/main" id="{B54C05E6-7650-C1C2-D30E-2C82E6844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F1612C-8C54-EF9E-D289-7CBE19E2C428}"/>
              </a:ext>
            </a:extLst>
          </p:cNvPr>
          <p:cNvSpPr>
            <a:spLocks noGrp="1"/>
          </p:cNvSpPr>
          <p:nvPr>
            <p:ph type="sldNum" sz="quarter" idx="12"/>
          </p:nvPr>
        </p:nvSpPr>
        <p:spPr/>
        <p:txBody>
          <a:bodyPr/>
          <a:lstStyle/>
          <a:p>
            <a:fld id="{17131AE2-00FD-5A4F-9940-D5038072A717}" type="slidenum">
              <a:rPr lang="en-US" smtClean="0"/>
              <a:t>‹#›</a:t>
            </a:fld>
            <a:endParaRPr lang="en-US"/>
          </a:p>
        </p:txBody>
      </p:sp>
      <p:pic>
        <p:nvPicPr>
          <p:cNvPr id="8" name="Picture 7">
            <a:extLst>
              <a:ext uri="{FF2B5EF4-FFF2-40B4-BE49-F238E27FC236}">
                <a16:creationId xmlns:a16="http://schemas.microsoft.com/office/drawing/2014/main" id="{0F4462A6-E4EC-1A6F-508C-A38089895E81}"/>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Tree>
    <p:extLst>
      <p:ext uri="{BB962C8B-B14F-4D97-AF65-F5344CB8AC3E}">
        <p14:creationId xmlns:p14="http://schemas.microsoft.com/office/powerpoint/2010/main" val="1476006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5688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644BD-351D-077C-3390-554623DDDF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3A6AE2-2630-FD27-A83B-DB1A20264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0D89D-96CD-7A71-C870-8960D14F1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EA1C6-2DC8-8148-8DFC-42644C93EECA}" type="datetimeFigureOut">
              <a:rPr lang="en-US" smtClean="0"/>
              <a:t>4/15/2024</a:t>
            </a:fld>
            <a:endParaRPr lang="en-US"/>
          </a:p>
        </p:txBody>
      </p:sp>
      <p:sp>
        <p:nvSpPr>
          <p:cNvPr id="5" name="Footer Placeholder 4">
            <a:extLst>
              <a:ext uri="{FF2B5EF4-FFF2-40B4-BE49-F238E27FC236}">
                <a16:creationId xmlns:a16="http://schemas.microsoft.com/office/drawing/2014/main" id="{82540155-FFB4-1F36-7CFA-9A3F68A714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64140B-EFC3-47C1-DB93-871AC4196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31AE2-00FD-5A4F-9940-D5038072A717}" type="slidenum">
              <a:rPr lang="en-US" smtClean="0"/>
              <a:t>‹#›</a:t>
            </a:fld>
            <a:endParaRPr lang="en-US"/>
          </a:p>
        </p:txBody>
      </p:sp>
    </p:spTree>
    <p:extLst>
      <p:ext uri="{BB962C8B-B14F-4D97-AF65-F5344CB8AC3E}">
        <p14:creationId xmlns:p14="http://schemas.microsoft.com/office/powerpoint/2010/main" val="167332508"/>
      </p:ext>
    </p:extLst>
  </p:cSld>
  <p:clrMap bg1="lt1" tx1="dk1" bg2="lt2" tx2="dk2" accent1="accent1" accent2="accent2" accent3="accent3" accent4="accent4" accent5="accent5" accent6="accent6" hlink="hlink" folHlink="folHlink"/>
  <p:sldLayoutIdLst>
    <p:sldLayoutId id="2147483657" r:id="rId1"/>
    <p:sldLayoutId id="2147483656" r:id="rId2"/>
    <p:sldLayoutId id="2147483649" r:id="rId3"/>
    <p:sldLayoutId id="2147483650" r:id="rId4"/>
    <p:sldLayoutId id="2147483655" r:id="rId5"/>
    <p:sldLayoutId id="2147483654" r:id="rId6"/>
    <p:sldLayoutId id="2147483658"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555171" y="1520567"/>
            <a:ext cx="10983686" cy="1655762"/>
          </a:xfrm>
        </p:spPr>
        <p:txBody>
          <a:bodyPr>
            <a:normAutofit fontScale="90000"/>
          </a:bodyPr>
          <a:lstStyle/>
          <a:p>
            <a:r>
              <a:rPr lang="en-US" b="1" dirty="0">
                <a:solidFill>
                  <a:srgbClr val="F0521E"/>
                </a:solidFill>
                <a:latin typeface="Helvetica" pitchFamily="2" charset="0"/>
                <a:ea typeface="Helvetica Neue" panose="02000503000000020004" pitchFamily="2" charset="0"/>
                <a:cs typeface="Helvetica Neue" panose="02000503000000020004" pitchFamily="2" charset="0"/>
              </a:rPr>
              <a:t>College of Science &amp; </a:t>
            </a:r>
            <a:br>
              <a:rPr lang="en-US" b="1" dirty="0">
                <a:solidFill>
                  <a:srgbClr val="F0521E"/>
                </a:solidFill>
                <a:latin typeface="Helvetica" pitchFamily="2" charset="0"/>
                <a:ea typeface="Helvetica Neue" panose="02000503000000020004" pitchFamily="2" charset="0"/>
                <a:cs typeface="Helvetica Neue" panose="02000503000000020004" pitchFamily="2" charset="0"/>
              </a:rPr>
            </a:br>
            <a:r>
              <a:rPr lang="en-US" b="1" dirty="0">
                <a:solidFill>
                  <a:srgbClr val="F0521E"/>
                </a:solidFill>
                <a:latin typeface="Helvetica" pitchFamily="2" charset="0"/>
                <a:ea typeface="Helvetica Neue" panose="02000503000000020004" pitchFamily="2" charset="0"/>
                <a:cs typeface="Helvetica Neue" panose="02000503000000020004" pitchFamily="2" charset="0"/>
              </a:rPr>
              <a:t>Engineering Technology</a:t>
            </a:r>
          </a:p>
        </p:txBody>
      </p:sp>
    </p:spTree>
    <p:extLst>
      <p:ext uri="{BB962C8B-B14F-4D97-AF65-F5344CB8AC3E}">
        <p14:creationId xmlns:p14="http://schemas.microsoft.com/office/powerpoint/2010/main" val="319413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2694536187"/>
              </p:ext>
            </p:extLst>
          </p:nvPr>
        </p:nvGraphicFramePr>
        <p:xfrm>
          <a:off x="990600" y="1444740"/>
          <a:ext cx="10374456" cy="4668837"/>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chemeClr val="tx1"/>
                          </a:solidFill>
                        </a:rPr>
                        <a:t>COSET plans to stop offering the MS Geographic Information Systems - Professional Track because Environmental &amp; Geosciences does not have the resource capacity to offer both a traditional track and a fully online track, while expanding interdisciplinary undergraduate offerings. This action aligns with Strategic Priority 2: Embody a culture of excellence, Goal 2.1: Academic excellence and will have a positive impact on curriculum development in achieving Pillar 1 – Enrollment and Pillar 4 – Agility.</a:t>
                      </a:r>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r>
                        <a:rPr lang="en-US" sz="1900" b="0" dirty="0">
                          <a:solidFill>
                            <a:srgbClr val="000000"/>
                          </a:solidFill>
                        </a:rPr>
                        <a:t>The part-time students in this track represent ~1/3 of the MS GIS headcount but require that courses be offered online or that section offerings be duplicated for the traditional track. Demand for interdisciplinary undergraduate programs and associated course offerings has grown, offering potential for enrollment growth at the undergraduate level if resources are allocated judiciously. </a:t>
                      </a:r>
                      <a:endParaRPr lang="en-US" sz="1900" b="1" dirty="0">
                        <a:solidFill>
                          <a:srgbClr val="000000"/>
                        </a:solidFill>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Recovered:</a:t>
                      </a:r>
                    </a:p>
                    <a:p>
                      <a:r>
                        <a:rPr lang="en-US" sz="1900" b="0" kern="1200" dirty="0">
                          <a:solidFill>
                            <a:srgbClr val="000000"/>
                          </a:solidFill>
                        </a:rPr>
                        <a:t>-Faculty course load and graduate scholarships</a:t>
                      </a:r>
                    </a:p>
                    <a:p>
                      <a:r>
                        <a:rPr lang="en-US" sz="1900" b="0" kern="1200" dirty="0">
                          <a:solidFill>
                            <a:srgbClr val="000000"/>
                          </a:solidFill>
                        </a:rPr>
                        <a:t>-External partnerships and College of Criminal Justice</a:t>
                      </a:r>
                      <a:endParaRPr lang="en-US" b="0" dirty="0">
                        <a:solidFill>
                          <a:srgbClr val="000000"/>
                        </a:solidFill>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636556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2174916551"/>
              </p:ext>
            </p:extLst>
          </p:nvPr>
        </p:nvGraphicFramePr>
        <p:xfrm>
          <a:off x="990600" y="1422968"/>
          <a:ext cx="10374456" cy="4235426"/>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chemeClr val="tx1"/>
                          </a:solidFill>
                        </a:rPr>
                        <a:t>COSET plans to stop offering bonus scholarships to students with graduate assistantships because they had limited enrollment impact and increased workload for graduate advisors and office staff. This action aligns with Strategic Priority 1: Student success and student access, Goal 1.1: Recruit, retain, and empower students to drive sustainable growth and will have a positive impact on COSET graduate enrollment in achieving Pillar 1 - Enrollment.</a:t>
                      </a:r>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064395">
                <a:tc>
                  <a:txBody>
                    <a:bodyPr/>
                    <a:lstStyle/>
                    <a:p>
                      <a:pPr marL="0" algn="l" defTabSz="914400" rtl="0" eaLnBrk="1" latinLnBrk="0" hangingPunct="1"/>
                      <a:r>
                        <a:rPr lang="en-US" sz="1900" b="1" kern="1200" dirty="0">
                          <a:solidFill>
                            <a:srgbClr val="000000"/>
                          </a:solidFill>
                        </a:rPr>
                        <a:t>Supporting Data:</a:t>
                      </a:r>
                    </a:p>
                    <a:p>
                      <a:r>
                        <a:rPr lang="en-US" sz="1900" b="0" dirty="0">
                          <a:solidFill>
                            <a:srgbClr val="000000"/>
                          </a:solidFill>
                        </a:rPr>
                        <a:t>Twenty-five percent of Keep, Stop, Start survey “Stop” responses identified this action. It was supported by the majority of COSET graduate advisors and Dean’s Office staff.</a:t>
                      </a:r>
                    </a:p>
                  </a:txBody>
                  <a:tcPr/>
                </a:tc>
                <a:extLst>
                  <a:ext uri="{0D108BD9-81ED-4DB2-BD59-A6C34878D82A}">
                    <a16:rowId xmlns:a16="http://schemas.microsoft.com/office/drawing/2014/main" val="3433750713"/>
                  </a:ext>
                </a:extLst>
              </a:tr>
              <a:tr h="948100">
                <a:tc>
                  <a:txBody>
                    <a:bodyPr/>
                    <a:lstStyle/>
                    <a:p>
                      <a:r>
                        <a:rPr lang="en-US" sz="1900" b="1" kern="1200" dirty="0">
                          <a:solidFill>
                            <a:srgbClr val="000000"/>
                          </a:solidFill>
                        </a:rPr>
                        <a:t>Resources / Collaborations Recovered: </a:t>
                      </a:r>
                    </a:p>
                    <a:p>
                      <a:r>
                        <a:rPr lang="en-US" sz="1900" b="0" kern="1200" dirty="0">
                          <a:solidFill>
                            <a:srgbClr val="000000"/>
                          </a:solidFill>
                        </a:rPr>
                        <a:t>-Recruitment scholarships for online students and out-of-state students without assistantships</a:t>
                      </a:r>
                    </a:p>
                    <a:p>
                      <a:r>
                        <a:rPr lang="en-US" sz="1900" b="0" kern="1200" dirty="0">
                          <a:solidFill>
                            <a:srgbClr val="000000"/>
                          </a:solidFill>
                        </a:rPr>
                        <a:t>-Workload associated with awarding the bonus scholarships </a:t>
                      </a:r>
                    </a:p>
                    <a:p>
                      <a:r>
                        <a:rPr lang="en-US" sz="1900" b="0" kern="1200" dirty="0">
                          <a:solidFill>
                            <a:srgbClr val="000000"/>
                          </a:solidFill>
                          <a:latin typeface="Aptos" panose="020B0004020202020204" pitchFamily="34" charset="0"/>
                        </a:rPr>
                        <a:t>-</a:t>
                      </a:r>
                      <a:r>
                        <a:rPr lang="en-US" sz="1900" b="0" kern="1200" dirty="0">
                          <a:solidFill>
                            <a:srgbClr val="000000"/>
                          </a:solidFill>
                          <a:latin typeface="+mn-lt"/>
                        </a:rPr>
                        <a:t>COSET graduate advisors, COSET Dean’s Office staff, The Graduate and Professional School</a:t>
                      </a:r>
                      <a:endParaRPr lang="en-US" b="1" dirty="0">
                        <a:solidFill>
                          <a:srgbClr val="000000"/>
                        </a:solidFill>
                        <a:latin typeface="+mn-lt"/>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675237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936017377"/>
              </p:ext>
            </p:extLst>
          </p:nvPr>
        </p:nvGraphicFramePr>
        <p:xfrm>
          <a:off x="990600" y="1368540"/>
          <a:ext cx="10210800" cy="4668837"/>
        </p:xfrm>
        <a:graphic>
          <a:graphicData uri="http://schemas.openxmlformats.org/drawingml/2006/table">
            <a:tbl>
              <a:tblPr firstRow="1" bandRow="1">
                <a:tableStyleId>{8A107856-5554-42FB-B03E-39F5DBC370BA}</a:tableStyleId>
              </a:tblPr>
              <a:tblGrid>
                <a:gridCol w="10210800">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chemeClr val="tx1"/>
                          </a:solidFill>
                        </a:rPr>
                        <a:t>COSET plans to start a Security Operations Center (SOC) in partnership with </a:t>
                      </a:r>
                      <a:r>
                        <a:rPr lang="en-US" sz="1900" b="0" kern="1200" dirty="0" err="1">
                          <a:solidFill>
                            <a:schemeClr val="tx1"/>
                          </a:solidFill>
                        </a:rPr>
                        <a:t>IT@Sam</a:t>
                      </a:r>
                      <a:r>
                        <a:rPr lang="en-US" sz="1900" b="0" kern="1200" dirty="0">
                          <a:solidFill>
                            <a:schemeClr val="tx1"/>
                          </a:solidFill>
                        </a:rPr>
                        <a:t> because it is a cost-effective way to provide cyber security to SHSU, support students, and eventually serve external partners. This action aligns with Strategic Priority 3: Elevate the reputation and visibility of SHSU, Goal 3.3: Strengthen relationships with the greater SHSU community. It will leverage the national reputation of our cyber security program to increase student credentialing opportunities and serve both SHSU and external partners in achieving Pillar 4 – Agility.</a:t>
                      </a: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r>
                        <a:rPr lang="en-US" sz="1900" b="0" dirty="0">
                          <a:solidFill>
                            <a:srgbClr val="000000"/>
                          </a:solidFill>
                        </a:rPr>
                        <a:t>Computer Science is designated a Center of Academic Excellence in Cyber Defense Education by the National Security Agency and the Department of Homeland Security and houses the CFIC. Alumni, advisory board members, and public officials have volunteered to help the CFIC develop the SOC and secure state and federal funding to </a:t>
                      </a:r>
                      <a:r>
                        <a:rPr lang="en-US" sz="1900" b="0">
                          <a:solidFill>
                            <a:srgbClr val="000000"/>
                          </a:solidFill>
                        </a:rPr>
                        <a:t>expand service to </a:t>
                      </a:r>
                      <a:r>
                        <a:rPr lang="en-US" sz="1900" b="0" dirty="0">
                          <a:solidFill>
                            <a:srgbClr val="000000"/>
                          </a:solidFill>
                        </a:rPr>
                        <a:t>entities in our region.</a:t>
                      </a:r>
                      <a:endParaRPr lang="en-US" sz="1900"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 </a:t>
                      </a:r>
                    </a:p>
                    <a:p>
                      <a:r>
                        <a:rPr lang="en-US" sz="1900" b="0" kern="1200" dirty="0">
                          <a:solidFill>
                            <a:srgbClr val="000000"/>
                          </a:solidFill>
                        </a:rPr>
                        <a:t>-Student wages and funding for training</a:t>
                      </a:r>
                    </a:p>
                    <a:p>
                      <a:r>
                        <a:rPr lang="en-US" sz="1900" b="0" kern="1200" dirty="0">
                          <a:solidFill>
                            <a:srgbClr val="000000"/>
                          </a:solidFill>
                        </a:rPr>
                        <a:t>-</a:t>
                      </a:r>
                      <a:r>
                        <a:rPr lang="en-US" sz="1900" b="0" kern="1200" dirty="0" err="1">
                          <a:solidFill>
                            <a:srgbClr val="000000"/>
                          </a:solidFill>
                        </a:rPr>
                        <a:t>IT@Sam</a:t>
                      </a:r>
                      <a:r>
                        <a:rPr lang="en-US" sz="1900" b="0" kern="1200" dirty="0">
                          <a:solidFill>
                            <a:srgbClr val="000000"/>
                          </a:solidFill>
                        </a:rPr>
                        <a:t>, local cities, law enforcement, school districts, state and federal partners</a:t>
                      </a:r>
                      <a:endParaRPr lang="en-US" b="0"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Start Doing</a:t>
            </a:r>
          </a:p>
        </p:txBody>
      </p:sp>
    </p:spTree>
    <p:extLst>
      <p:ext uri="{BB962C8B-B14F-4D97-AF65-F5344CB8AC3E}">
        <p14:creationId xmlns:p14="http://schemas.microsoft.com/office/powerpoint/2010/main" val="4160002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2AF1D2C-48D9-D1A0-C278-71C8DD27DA91}"/>
              </a:ext>
            </a:extLst>
          </p:cNvPr>
          <p:cNvPicPr>
            <a:picLocks noChangeAspect="1"/>
          </p:cNvPicPr>
          <p:nvPr/>
        </p:nvPicPr>
        <p:blipFill>
          <a:blip r:embed="rId2"/>
          <a:stretch>
            <a:fillRect/>
          </a:stretch>
        </p:blipFill>
        <p:spPr>
          <a:xfrm>
            <a:off x="7875287" y="571798"/>
            <a:ext cx="3990667" cy="4044413"/>
          </a:xfrm>
          <a:prstGeom prst="rect">
            <a:avLst/>
          </a:prstGeom>
        </p:spPr>
      </p:pic>
      <p:sp>
        <p:nvSpPr>
          <p:cNvPr id="4" name="Star: 5 Points 3">
            <a:extLst>
              <a:ext uri="{FF2B5EF4-FFF2-40B4-BE49-F238E27FC236}">
                <a16:creationId xmlns:a16="http://schemas.microsoft.com/office/drawing/2014/main" id="{2016E51B-3167-AA3E-684D-DEC6B937FBD7}"/>
              </a:ext>
            </a:extLst>
          </p:cNvPr>
          <p:cNvSpPr/>
          <p:nvPr/>
        </p:nvSpPr>
        <p:spPr>
          <a:xfrm>
            <a:off x="11058768" y="2816220"/>
            <a:ext cx="462678" cy="301426"/>
          </a:xfrm>
          <a:prstGeom prst="star5">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00636E4C-055E-AD4E-470B-D81F97862F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2016" y="3018701"/>
            <a:ext cx="1394820" cy="1265906"/>
          </a:xfrm>
          <a:prstGeom prst="rect">
            <a:avLst/>
          </a:prstGeom>
        </p:spPr>
      </p:pic>
      <p:cxnSp>
        <p:nvCxnSpPr>
          <p:cNvPr id="11" name="Straight Connector 10">
            <a:extLst>
              <a:ext uri="{FF2B5EF4-FFF2-40B4-BE49-F238E27FC236}">
                <a16:creationId xmlns:a16="http://schemas.microsoft.com/office/drawing/2014/main" id="{2DBABDC7-104C-3469-7AE6-90B0F32F4765}"/>
              </a:ext>
            </a:extLst>
          </p:cNvPr>
          <p:cNvCxnSpPr>
            <a:cxnSpLocks/>
          </p:cNvCxnSpPr>
          <p:nvPr/>
        </p:nvCxnSpPr>
        <p:spPr>
          <a:xfrm flipV="1">
            <a:off x="8038011" y="3095162"/>
            <a:ext cx="3035100" cy="59725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12" name="TextBox 11">
            <a:extLst>
              <a:ext uri="{FF2B5EF4-FFF2-40B4-BE49-F238E27FC236}">
                <a16:creationId xmlns:a16="http://schemas.microsoft.com/office/drawing/2014/main" id="{438631BF-0A8F-E212-CF7B-E58BB9322E49}"/>
              </a:ext>
            </a:extLst>
          </p:cNvPr>
          <p:cNvSpPr txBox="1"/>
          <p:nvPr/>
        </p:nvSpPr>
        <p:spPr>
          <a:xfrm>
            <a:off x="98323" y="412955"/>
            <a:ext cx="7492180" cy="584775"/>
          </a:xfrm>
          <a:prstGeom prst="rect">
            <a:avLst/>
          </a:prstGeom>
          <a:noFill/>
        </p:spPr>
        <p:txBody>
          <a:bodyPr wrap="square" rtlCol="0">
            <a:spAutoFit/>
          </a:bodyPr>
          <a:lstStyle/>
          <a:p>
            <a:r>
              <a:rPr lang="en-US" sz="3200" dirty="0">
                <a:solidFill>
                  <a:srgbClr val="002060"/>
                </a:solidFill>
              </a:rPr>
              <a:t>Regional Security Operations Center (RSOC)</a:t>
            </a:r>
          </a:p>
        </p:txBody>
      </p:sp>
      <p:sp>
        <p:nvSpPr>
          <p:cNvPr id="13" name="TextBox 12">
            <a:extLst>
              <a:ext uri="{FF2B5EF4-FFF2-40B4-BE49-F238E27FC236}">
                <a16:creationId xmlns:a16="http://schemas.microsoft.com/office/drawing/2014/main" id="{B460EF44-1C0C-63A2-AC7D-9B9CC50FC6ED}"/>
              </a:ext>
            </a:extLst>
          </p:cNvPr>
          <p:cNvSpPr txBox="1"/>
          <p:nvPr/>
        </p:nvSpPr>
        <p:spPr>
          <a:xfrm>
            <a:off x="245807" y="1237172"/>
            <a:ext cx="5680732" cy="4431983"/>
          </a:xfrm>
          <a:prstGeom prst="rect">
            <a:avLst/>
          </a:prstGeom>
          <a:noFill/>
        </p:spPr>
        <p:txBody>
          <a:bodyPr wrap="square" rtlCol="0">
            <a:spAutoFit/>
          </a:bodyPr>
          <a:lstStyle/>
          <a:p>
            <a:r>
              <a:rPr lang="en-US" sz="2400" b="1" dirty="0">
                <a:solidFill>
                  <a:schemeClr val="accent1">
                    <a:lumMod val="75000"/>
                  </a:schemeClr>
                </a:solidFill>
              </a:rPr>
              <a:t>Entities eligible for RSOC services include:</a:t>
            </a:r>
          </a:p>
          <a:p>
            <a:endParaRPr lang="en-US" sz="2400" b="1" dirty="0">
              <a:solidFill>
                <a:schemeClr val="accent1">
                  <a:lumMod val="75000"/>
                </a:schemeClr>
              </a:solidFill>
            </a:endParaRPr>
          </a:p>
          <a:p>
            <a:pPr marL="285750" indent="-285750">
              <a:buFont typeface="Arial" panose="020B0604020202020204" pitchFamily="34" charset="0"/>
              <a:buChar char="•"/>
            </a:pPr>
            <a:r>
              <a:rPr lang="en-US" sz="2400" b="1" dirty="0">
                <a:solidFill>
                  <a:schemeClr val="accent1">
                    <a:lumMod val="75000"/>
                  </a:schemeClr>
                </a:solidFill>
              </a:rPr>
              <a:t>Cities and Counties</a:t>
            </a:r>
          </a:p>
          <a:p>
            <a:pPr marL="285750" indent="-285750">
              <a:buFont typeface="Arial" panose="020B0604020202020204" pitchFamily="34" charset="0"/>
              <a:buChar char="•"/>
            </a:pPr>
            <a:r>
              <a:rPr lang="en-US" sz="2400" b="1" dirty="0">
                <a:solidFill>
                  <a:schemeClr val="accent1">
                    <a:lumMod val="75000"/>
                  </a:schemeClr>
                </a:solidFill>
              </a:rPr>
              <a:t>Independent School Districts</a:t>
            </a:r>
          </a:p>
          <a:p>
            <a:pPr marL="285750" indent="-285750">
              <a:buFont typeface="Arial" panose="020B0604020202020204" pitchFamily="34" charset="0"/>
              <a:buChar char="•"/>
            </a:pPr>
            <a:r>
              <a:rPr lang="en-US" sz="2400" b="1" dirty="0">
                <a:solidFill>
                  <a:schemeClr val="accent1">
                    <a:lumMod val="75000"/>
                  </a:schemeClr>
                </a:solidFill>
              </a:rPr>
              <a:t>Special Districts</a:t>
            </a:r>
          </a:p>
          <a:p>
            <a:pPr marL="285750" indent="-285750">
              <a:buFont typeface="Arial" panose="020B0604020202020204" pitchFamily="34" charset="0"/>
              <a:buChar char="•"/>
            </a:pPr>
            <a:r>
              <a:rPr lang="en-US" sz="2400" b="1" dirty="0">
                <a:solidFill>
                  <a:schemeClr val="accent1">
                    <a:lumMod val="75000"/>
                  </a:schemeClr>
                </a:solidFill>
              </a:rPr>
              <a:t>Independent Organizations</a:t>
            </a:r>
          </a:p>
          <a:p>
            <a:pPr marL="285750" indent="-285750">
              <a:buFont typeface="Arial" panose="020B0604020202020204" pitchFamily="34" charset="0"/>
              <a:buChar char="•"/>
            </a:pPr>
            <a:r>
              <a:rPr lang="en-US" sz="2400" b="1" dirty="0">
                <a:solidFill>
                  <a:schemeClr val="accent1">
                    <a:lumMod val="75000"/>
                  </a:schemeClr>
                </a:solidFill>
              </a:rPr>
              <a:t>State Agencies</a:t>
            </a:r>
          </a:p>
          <a:p>
            <a:pPr marL="285750" indent="-285750">
              <a:buFont typeface="Arial" panose="020B0604020202020204" pitchFamily="34" charset="0"/>
              <a:buChar char="•"/>
            </a:pPr>
            <a:r>
              <a:rPr lang="en-US" sz="2400" b="1" dirty="0">
                <a:solidFill>
                  <a:schemeClr val="accent1">
                    <a:lumMod val="75000"/>
                  </a:schemeClr>
                </a:solidFill>
              </a:rPr>
              <a:t>Public Junior Colleges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endParaRPr lang="en-US" dirty="0"/>
          </a:p>
        </p:txBody>
      </p:sp>
      <p:pic>
        <p:nvPicPr>
          <p:cNvPr id="15" name="Picture 14">
            <a:extLst>
              <a:ext uri="{FF2B5EF4-FFF2-40B4-BE49-F238E27FC236}">
                <a16:creationId xmlns:a16="http://schemas.microsoft.com/office/drawing/2014/main" id="{F5E5741C-3C09-407F-3F9F-BDD6BE94D4C9}"/>
              </a:ext>
            </a:extLst>
          </p:cNvPr>
          <p:cNvPicPr>
            <a:picLocks noChangeAspect="1"/>
          </p:cNvPicPr>
          <p:nvPr/>
        </p:nvPicPr>
        <p:blipFill>
          <a:blip r:embed="rId4"/>
          <a:stretch>
            <a:fillRect/>
          </a:stretch>
        </p:blipFill>
        <p:spPr>
          <a:xfrm>
            <a:off x="47003" y="4489538"/>
            <a:ext cx="6715125" cy="2333625"/>
          </a:xfrm>
          <a:prstGeom prst="rect">
            <a:avLst/>
          </a:prstGeom>
        </p:spPr>
      </p:pic>
      <p:sp>
        <p:nvSpPr>
          <p:cNvPr id="5" name="Subtitle 2">
            <a:extLst>
              <a:ext uri="{FF2B5EF4-FFF2-40B4-BE49-F238E27FC236}">
                <a16:creationId xmlns:a16="http://schemas.microsoft.com/office/drawing/2014/main" id="{91E0B6CF-1B36-C92D-58CF-3DABD90D02F6}"/>
              </a:ext>
            </a:extLst>
          </p:cNvPr>
          <p:cNvSpPr txBox="1">
            <a:spLocks/>
          </p:cNvSpPr>
          <p:nvPr/>
        </p:nvSpPr>
        <p:spPr>
          <a:xfrm>
            <a:off x="6960932" y="4519155"/>
            <a:ext cx="5184065" cy="2404160"/>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Adobe Garamond Pro" charset="0"/>
                <a:ea typeface="Adobe Garamond Pro" charset="0"/>
                <a:cs typeface="Adobe Garamond Pro"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Adobe Garamond Pro" charset="0"/>
                <a:ea typeface="Adobe Garamond Pro" charset="0"/>
                <a:cs typeface="Adobe Garamond Pro" charset="0"/>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Adobe Garamond Pro" charset="0"/>
                <a:ea typeface="Adobe Garamond Pro" charset="0"/>
                <a:cs typeface="Adobe Garamond Pro" charset="0"/>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Adobe Garamond Pro" charset="0"/>
                <a:ea typeface="Adobe Garamond Pro" charset="0"/>
                <a:cs typeface="Adobe Garamond Pro" charset="0"/>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Adobe Garamond Pro" charset="0"/>
                <a:ea typeface="Adobe Garamond Pro" charset="0"/>
                <a:cs typeface="Adobe Garamond Pro"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85750" indent="-285750">
              <a:buFont typeface="Arial" panose="020B0604020202020204" pitchFamily="34" charset="0"/>
              <a:buChar char="•"/>
              <a:tabLst>
                <a:tab pos="4397375" algn="l"/>
              </a:tabLst>
            </a:pPr>
            <a:r>
              <a:rPr lang="en-US" sz="2400" b="1" dirty="0">
                <a:solidFill>
                  <a:schemeClr val="accent1">
                    <a:lumMod val="75000"/>
                  </a:schemeClr>
                </a:solidFill>
                <a:latin typeface="+mn-lt"/>
                <a:ea typeface="+mn-ea"/>
                <a:cs typeface="+mn-cs"/>
              </a:rPr>
              <a:t>SHSU Benefits</a:t>
            </a:r>
          </a:p>
          <a:p>
            <a:pPr marL="574675" lvl="1" indent="-287338">
              <a:buFont typeface="Arial" panose="020B0604020202020204" pitchFamily="34" charset="0"/>
              <a:buChar char="•"/>
            </a:pPr>
            <a:r>
              <a:rPr lang="en-US" b="1" dirty="0">
                <a:solidFill>
                  <a:schemeClr val="accent1">
                    <a:lumMod val="75000"/>
                  </a:schemeClr>
                </a:solidFill>
                <a:latin typeface="+mn-lt"/>
                <a:ea typeface="+mn-ea"/>
                <a:cs typeface="+mn-cs"/>
              </a:rPr>
              <a:t>Workforce development: train cybersecurity students</a:t>
            </a:r>
          </a:p>
          <a:p>
            <a:pPr marL="574675" lvl="1" indent="-287338">
              <a:buFont typeface="Arial" panose="020B0604020202020204" pitchFamily="34" charset="0"/>
              <a:buChar char="•"/>
            </a:pPr>
            <a:r>
              <a:rPr lang="en-US" b="1" dirty="0">
                <a:solidFill>
                  <a:schemeClr val="accent1">
                    <a:lumMod val="75000"/>
                  </a:schemeClr>
                </a:solidFill>
                <a:latin typeface="+mn-lt"/>
                <a:ea typeface="+mn-ea"/>
                <a:cs typeface="+mn-cs"/>
              </a:rPr>
              <a:t>Serve the community: Energy infrastructure, law enforcement, local and regional agencies, schools, etc.</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a:p>
        </p:txBody>
      </p:sp>
    </p:spTree>
    <p:extLst>
      <p:ext uri="{BB962C8B-B14F-4D97-AF65-F5344CB8AC3E}">
        <p14:creationId xmlns:p14="http://schemas.microsoft.com/office/powerpoint/2010/main" val="657554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normAutofit fontScale="90000"/>
          </a:bodyPr>
          <a:lstStyle/>
          <a:p>
            <a:pPr algn="ctr"/>
            <a:r>
              <a:rPr lang="en-US" b="1" dirty="0">
                <a:solidFill>
                  <a:srgbClr val="F0521E"/>
                </a:solidFill>
                <a:latin typeface="Helvetica" pitchFamily="2" charset="0"/>
                <a:ea typeface="Helvetica Neue" panose="02000503000000020004" pitchFamily="2" charset="0"/>
                <a:cs typeface="Helvetica Neue" panose="02000503000000020004" pitchFamily="2" charset="0"/>
              </a:rPr>
              <a:t>College of</a:t>
            </a:r>
            <a:br>
              <a:rPr lang="en-US" b="1" dirty="0">
                <a:solidFill>
                  <a:srgbClr val="F0521E"/>
                </a:solidFill>
                <a:latin typeface="Helvetica" pitchFamily="2" charset="0"/>
                <a:ea typeface="Helvetica Neue" panose="02000503000000020004" pitchFamily="2" charset="0"/>
                <a:cs typeface="Helvetica Neue" panose="02000503000000020004" pitchFamily="2" charset="0"/>
              </a:rPr>
            </a:br>
            <a:r>
              <a:rPr lang="en-US" b="1" dirty="0">
                <a:solidFill>
                  <a:srgbClr val="F0521E"/>
                </a:solidFill>
                <a:latin typeface="Helvetica" pitchFamily="2" charset="0"/>
                <a:ea typeface="Helvetica Neue" panose="02000503000000020004" pitchFamily="2" charset="0"/>
                <a:cs typeface="Helvetica Neue" panose="02000503000000020004" pitchFamily="2" charset="0"/>
              </a:rPr>
              <a:t>Science &amp; Engineering Technology</a:t>
            </a:r>
            <a:br>
              <a:rPr lang="en-US" b="1" dirty="0">
                <a:latin typeface="Helvetica Neue" panose="02000503000000020004" pitchFamily="2" charset="0"/>
                <a:ea typeface="Helvetica Neue" panose="02000503000000020004" pitchFamily="2" charset="0"/>
                <a:cs typeface="Helvetica Neue" panose="02000503000000020004" pitchFamily="2" charset="0"/>
              </a:rPr>
            </a:br>
            <a:endParaRPr lang="en-US" sz="3200" i="1" dirty="0">
              <a:solidFill>
                <a:srgbClr val="F0521E"/>
              </a:solidFill>
              <a:latin typeface="Helvetica Oblique" pitchFamily="2" charset="0"/>
              <a:ea typeface="Helvetica Neue" panose="02000503000000020004" pitchFamily="2" charset="0"/>
              <a:cs typeface="Helvetica Neue" panose="02000503000000020004" pitchFamily="2" charset="0"/>
            </a:endParaRP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1087624" y="1521725"/>
            <a:ext cx="10016751" cy="4857883"/>
          </a:xfrm>
        </p:spPr>
        <p:txBody>
          <a:bodyPr vert="horz" lIns="91440" tIns="45720" rIns="91440" bIns="45720" rtlCol="0" anchor="t">
            <a:normAutofit/>
          </a:bodyPr>
          <a:lstStyle/>
          <a:p>
            <a:r>
              <a:rPr lang="en-US" sz="2400" b="1" dirty="0">
                <a:solidFill>
                  <a:schemeClr val="bg2">
                    <a:lumMod val="25000"/>
                  </a:schemeClr>
                </a:solidFill>
                <a:latin typeface="Helvetica"/>
                <a:ea typeface="Helvetica Neue" panose="02000503000000020004" pitchFamily="2" charset="0"/>
                <a:cs typeface="Helvetica Neue" panose="02000503000000020004" pitchFamily="2" charset="0"/>
              </a:rPr>
              <a:t>KEEP DOING</a:t>
            </a:r>
          </a:p>
          <a:p>
            <a:pPr lvl="1"/>
            <a:r>
              <a:rPr lang="en-US" dirty="0">
                <a:solidFill>
                  <a:schemeClr val="bg2">
                    <a:lumMod val="25000"/>
                  </a:schemeClr>
                </a:solidFill>
                <a:latin typeface="Helvetica"/>
              </a:rPr>
              <a:t>Keep #1: STEM Center</a:t>
            </a:r>
          </a:p>
          <a:p>
            <a:pPr lvl="1"/>
            <a:r>
              <a:rPr lang="en-US" dirty="0">
                <a:solidFill>
                  <a:schemeClr val="bg2">
                    <a:lumMod val="25000"/>
                  </a:schemeClr>
                </a:solidFill>
                <a:latin typeface="Helvetica"/>
              </a:rPr>
              <a:t>Keep #2: Marketing Specialist</a:t>
            </a:r>
          </a:p>
          <a:p>
            <a:pPr>
              <a:spcBef>
                <a:spcPts val="2400"/>
              </a:spcBef>
            </a:pPr>
            <a:r>
              <a:rPr lang="en-US" sz="2400" b="1" dirty="0">
                <a:solidFill>
                  <a:schemeClr val="bg2">
                    <a:lumMod val="25000"/>
                  </a:schemeClr>
                </a:solidFill>
                <a:latin typeface="Helvetica"/>
              </a:rPr>
              <a:t>STOP DOING</a:t>
            </a:r>
          </a:p>
          <a:p>
            <a:pPr lvl="1"/>
            <a:r>
              <a:rPr lang="en-US" dirty="0">
                <a:solidFill>
                  <a:schemeClr val="bg2">
                    <a:lumMod val="25000"/>
                  </a:schemeClr>
                </a:solidFill>
                <a:latin typeface="Helvetica"/>
              </a:rPr>
              <a:t>Stop #1: Blinn College Dual Enrollment On-Site Courses</a:t>
            </a:r>
          </a:p>
          <a:p>
            <a:pPr lvl="1"/>
            <a:r>
              <a:rPr lang="en-US" dirty="0">
                <a:solidFill>
                  <a:schemeClr val="bg2">
                    <a:lumMod val="25000"/>
                  </a:schemeClr>
                </a:solidFill>
                <a:latin typeface="Helvetica"/>
              </a:rPr>
              <a:t>Stop #2: MS GIS – Professional Track</a:t>
            </a:r>
          </a:p>
          <a:p>
            <a:pPr lvl="1"/>
            <a:r>
              <a:rPr lang="en-US" dirty="0">
                <a:solidFill>
                  <a:schemeClr val="bg2">
                    <a:lumMod val="25000"/>
                  </a:schemeClr>
                </a:solidFill>
                <a:latin typeface="Helvetica"/>
              </a:rPr>
              <a:t>Stop #3: Graduate Student Bonus Scholarships</a:t>
            </a:r>
          </a:p>
          <a:p>
            <a:pPr>
              <a:spcBef>
                <a:spcPts val="2400"/>
              </a:spcBef>
            </a:pPr>
            <a:r>
              <a:rPr lang="en-US" sz="2400" b="1" dirty="0">
                <a:solidFill>
                  <a:schemeClr val="bg2">
                    <a:lumMod val="25000"/>
                  </a:schemeClr>
                </a:solidFill>
                <a:latin typeface="Helvetica"/>
              </a:rPr>
              <a:t>START DOING</a:t>
            </a:r>
          </a:p>
          <a:p>
            <a:pPr lvl="1"/>
            <a:r>
              <a:rPr lang="en-US" dirty="0">
                <a:solidFill>
                  <a:schemeClr val="bg2">
                    <a:lumMod val="25000"/>
                  </a:schemeClr>
                </a:solidFill>
                <a:latin typeface="Helvetica"/>
              </a:rPr>
              <a:t>Start #1: Security Operations Center</a:t>
            </a:r>
          </a:p>
        </p:txBody>
      </p:sp>
    </p:spTree>
    <p:extLst>
      <p:ext uri="{BB962C8B-B14F-4D97-AF65-F5344CB8AC3E}">
        <p14:creationId xmlns:p14="http://schemas.microsoft.com/office/powerpoint/2010/main" val="1630860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808607"/>
            <a:ext cx="9144000" cy="2387600"/>
          </a:xfrm>
        </p:spPr>
        <p:txBody>
          <a:bodyPr/>
          <a:lstStyle/>
          <a:p>
            <a:r>
              <a:rPr lang="en-US" b="1" dirty="0">
                <a:solidFill>
                  <a:srgbClr val="F0521E"/>
                </a:solidFill>
                <a:latin typeface="Helvetica" pitchFamily="2" charset="0"/>
                <a:ea typeface="Helvetica Neue" panose="02000503000000020004" pitchFamily="2" charset="0"/>
                <a:cs typeface="Helvetica Neue" panose="02000503000000020004" pitchFamily="2" charset="0"/>
              </a:rPr>
              <a:t>Questions?</a:t>
            </a:r>
          </a:p>
        </p:txBody>
      </p:sp>
    </p:spTree>
    <p:extLst>
      <p:ext uri="{BB962C8B-B14F-4D97-AF65-F5344CB8AC3E}">
        <p14:creationId xmlns:p14="http://schemas.microsoft.com/office/powerpoint/2010/main" val="75454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473982"/>
            <a:ext cx="10515600" cy="1325563"/>
          </a:xfrm>
        </p:spPr>
        <p:txBody>
          <a:bodyPr/>
          <a:lstStyle/>
          <a:p>
            <a:pPr algn="ctr"/>
            <a:r>
              <a:rPr lang="en-US" b="1" dirty="0">
                <a:solidFill>
                  <a:srgbClr val="F0521E"/>
                </a:solidFill>
                <a:latin typeface="Helvetica" pitchFamily="2" charset="0"/>
                <a:ea typeface="Helvetica Neue" panose="02000503000000020004" pitchFamily="2" charset="0"/>
                <a:cs typeface="Helvetica Neue" panose="02000503000000020004" pitchFamily="2" charset="0"/>
              </a:rPr>
              <a:t>College of</a:t>
            </a:r>
            <a:br>
              <a:rPr lang="en-US" b="1" dirty="0">
                <a:solidFill>
                  <a:srgbClr val="F0521E"/>
                </a:solidFill>
                <a:latin typeface="Helvetica" pitchFamily="2" charset="0"/>
                <a:ea typeface="Helvetica Neue" panose="02000503000000020004" pitchFamily="2" charset="0"/>
                <a:cs typeface="Helvetica Neue" panose="02000503000000020004" pitchFamily="2" charset="0"/>
              </a:rPr>
            </a:br>
            <a:r>
              <a:rPr lang="en-US" b="1" dirty="0">
                <a:solidFill>
                  <a:srgbClr val="F0521E"/>
                </a:solidFill>
                <a:latin typeface="Helvetica" pitchFamily="2" charset="0"/>
                <a:ea typeface="Helvetica Neue" panose="02000503000000020004" pitchFamily="2" charset="0"/>
                <a:cs typeface="Helvetica Neue" panose="02000503000000020004" pitchFamily="2" charset="0"/>
              </a:rPr>
              <a:t>Science &amp; Engineering Technology</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1399998" y="2141537"/>
            <a:ext cx="4946374" cy="4351338"/>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School of Agricultural Sciences</a:t>
            </a:r>
          </a:p>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Departments of</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Biological Sciences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Chemistry</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Computer Science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Engineering Technology</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Environmental and Geosciences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Mathematics and Statistics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Physics and Astronomy</a:t>
            </a:r>
          </a:p>
        </p:txBody>
      </p:sp>
      <p:sp>
        <p:nvSpPr>
          <p:cNvPr id="4" name="Content Placeholder 2">
            <a:extLst>
              <a:ext uri="{FF2B5EF4-FFF2-40B4-BE49-F238E27FC236}">
                <a16:creationId xmlns:a16="http://schemas.microsoft.com/office/drawing/2014/main" id="{F69C07BE-1BE4-F4C6-ECD2-A5666D98FD05}"/>
              </a:ext>
            </a:extLst>
          </p:cNvPr>
          <p:cNvSpPr txBox="1">
            <a:spLocks/>
          </p:cNvSpPr>
          <p:nvPr/>
        </p:nvSpPr>
        <p:spPr>
          <a:xfrm>
            <a:off x="6679569" y="2149474"/>
            <a:ext cx="494637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Centers and Facilities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STEM Center</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Cyber Forensic Intelligence Center</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Gibbs Ranch</a:t>
            </a:r>
          </a:p>
          <a:p>
            <a:pPr lvl="1"/>
            <a:r>
              <a:rPr lang="en-US" sz="2000" dirty="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Dominey</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Observatory</a:t>
            </a:r>
          </a:p>
          <a:p>
            <a:pPr lvl="1"/>
            <a:r>
              <a:rPr lang="en-US" sz="2000" dirty="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Pineywoods</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Experimental Research Laboratory (PERL)</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Natural History Collections</a:t>
            </a:r>
          </a:p>
        </p:txBody>
      </p:sp>
    </p:spTree>
    <p:extLst>
      <p:ext uri="{BB962C8B-B14F-4D97-AF65-F5344CB8AC3E}">
        <p14:creationId xmlns:p14="http://schemas.microsoft.com/office/powerpoint/2010/main" val="1940131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587829" y="1589314"/>
            <a:ext cx="11016342" cy="4713515"/>
          </a:xfrm>
        </p:spPr>
        <p:txBody>
          <a:bodyPr>
            <a:normAutofit fontScale="62500" lnSpcReduction="20000"/>
          </a:bodyPr>
          <a:lstStyle/>
          <a:p>
            <a:pPr>
              <a:spcAft>
                <a:spcPts val="600"/>
              </a:spcAft>
            </a:pPr>
            <a:r>
              <a:rPr lang="en-US" sz="38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1: Prioritize Student Success and Student Access</a:t>
            </a:r>
          </a:p>
          <a:p>
            <a:pPr lvl="1">
              <a:lnSpc>
                <a:spcPct val="120000"/>
              </a:lnSpc>
              <a:spcBef>
                <a:spcPts val="0"/>
              </a:spcBef>
            </a:pPr>
            <a:r>
              <a:rPr lang="en-US" sz="32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Fall 2022 to Fall 2023 unduplicated headcount rose 3.3% and retention rose 4.5%. </a:t>
            </a:r>
          </a:p>
          <a:p>
            <a:pPr lvl="1">
              <a:lnSpc>
                <a:spcPct val="120000"/>
              </a:lnSpc>
              <a:spcBef>
                <a:spcPts val="0"/>
              </a:spcBef>
            </a:pPr>
            <a:r>
              <a:rPr lang="en-US" sz="32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Mathematics and Statistics onboarded 10 visiting assistant professors, stabilizing mathematics and statistics gateway course instruction.</a:t>
            </a:r>
          </a:p>
          <a:p>
            <a:pPr lvl="1">
              <a:lnSpc>
                <a:spcPct val="120000"/>
              </a:lnSpc>
              <a:spcBef>
                <a:spcPts val="0"/>
              </a:spcBef>
            </a:pPr>
            <a:r>
              <a:rPr lang="en-US" sz="32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Pass rates improved in BIOL 1408 (8%), CHEM 1411 (8%), CHEM 1412 (3%), and MATH 1410 (12%). New initiatives began in animal science and geology.</a:t>
            </a:r>
          </a:p>
          <a:p>
            <a:pPr lvl="1">
              <a:lnSpc>
                <a:spcPct val="120000"/>
              </a:lnSpc>
              <a:spcBef>
                <a:spcPts val="0"/>
              </a:spcBef>
            </a:pPr>
            <a:r>
              <a:rPr lang="en-US" sz="32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COSET began offering several degrees and received approval for several more: BS Data Science, 4+1 BS/MS Computing and Data Science, 4+1 BS/MS Mathematics, MS Business Security and Resilience, BS Biochemistry.</a:t>
            </a:r>
          </a:p>
          <a:p>
            <a:pPr lvl="1">
              <a:lnSpc>
                <a:spcPct val="120000"/>
              </a:lnSpc>
              <a:spcBef>
                <a:spcPts val="0"/>
              </a:spcBef>
            </a:pPr>
            <a:r>
              <a:rPr lang="en-US" sz="32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COSET self-funded continuation of the STEM Center, which offered programming like Catapult into STEM Summer Bridge Course.</a:t>
            </a:r>
          </a:p>
          <a:p>
            <a:pPr lvl="1">
              <a:lnSpc>
                <a:spcPct val="120000"/>
              </a:lnSpc>
              <a:spcBef>
                <a:spcPts val="0"/>
              </a:spcBef>
            </a:pPr>
            <a:r>
              <a:rPr lang="en-US" sz="32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Biological Sciences began an MOU with the Texas Autism Academy and collaborated with COHS and Services for Students with Disabilities to start </a:t>
            </a:r>
            <a:r>
              <a:rPr lang="en-US" sz="3200" dirty="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AutismWorks</a:t>
            </a:r>
            <a:r>
              <a:rPr lang="en-US" sz="32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t>
            </a:r>
          </a:p>
          <a:p>
            <a:pPr lvl="1">
              <a:lnSpc>
                <a:spcPct val="120000"/>
              </a:lnSpc>
              <a:spcBef>
                <a:spcPts val="0"/>
              </a:spcBef>
            </a:pPr>
            <a:r>
              <a:rPr lang="en-US" sz="32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COSET began exploring MOUs with several international universities.</a:t>
            </a: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1249819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664029" y="1825625"/>
            <a:ext cx="10929257" cy="4301642"/>
          </a:xfrm>
        </p:spPr>
        <p:txBody>
          <a:bodyPr>
            <a:normAutofit/>
          </a:bodyPr>
          <a:lstStyle/>
          <a:p>
            <a:pPr>
              <a:spcAft>
                <a:spcPts val="600"/>
              </a:spcAft>
            </a:pPr>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Embody a Culture of Excellence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COSET faculty and staff submitted $46.6 million in external proposals and secured $6.7 million in grant funding in FY23.</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Computer Science and Engineering Technology initiated new accreditation applications with ATMAE and ABET. Engineering Technology hosted a successful ATMAE site visit.</a:t>
            </a:r>
          </a:p>
          <a:p>
            <a:pPr lvl="1"/>
            <a:r>
              <a:rPr lang="en-US" sz="2000" dirty="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COSET began the MOU process with U.S. Census Bureau and an Educational Partnership Agreement with the National Security Agency.</a:t>
            </a:r>
          </a:p>
          <a:p>
            <a:pPr lvl="1"/>
            <a:r>
              <a:rPr lang="en-US" sz="2000" dirty="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COSET, COM, and COHS collaborated through the Colleagues &amp; Collaboration seminar.</a:t>
            </a:r>
          </a:p>
          <a:p>
            <a:pPr lvl="1"/>
            <a:r>
              <a:rPr lang="en-US" sz="2000" dirty="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In partnership with COHS and COM, faculty from Biological Sciences and Chemistry began enrichment programs for biomedical students and secured NIH funding.</a:t>
            </a:r>
          </a:p>
          <a:p>
            <a:pPr lvl="1"/>
            <a:r>
              <a:rPr lang="en-US" sz="2000" dirty="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The Natural History Collections acquired several significant collections.</a:t>
            </a: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960643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6" y="1825625"/>
            <a:ext cx="10525541" cy="4301642"/>
          </a:xfrm>
        </p:spPr>
        <p:txBody>
          <a:bodyPr/>
          <a:lstStyle/>
          <a:p>
            <a:pPr>
              <a:spcAft>
                <a:spcPts val="600"/>
              </a:spcAft>
            </a:pPr>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3: Elevate the Reputation and Visibility of SHSU</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SHSU and Agricultural Sciences completed Gibbs Ranch Phase I expansion and hosted the inaugural rodeo to a sold-out crowd.</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SHSU and Physics &amp; Astronomy completed </a:t>
            </a:r>
            <a:r>
              <a:rPr lang="en-US" sz="2000" dirty="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Dominey</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Observatory Phase I expansion, offering the only ADA compliant observatory of its kind.</a:t>
            </a:r>
          </a:p>
          <a:p>
            <a:pPr lvl="1"/>
            <a:r>
              <a:rPr lang="en-US" sz="2000" dirty="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COSET co-sponsored the </a:t>
            </a:r>
            <a:r>
              <a:rPr lang="en-US" sz="2000" dirty="0">
                <a:latin typeface="Helvetica" panose="020B0604020202020204" pitchFamily="34" charset="0"/>
                <a:cs typeface="Helvetica" panose="020B0604020202020204" pitchFamily="34" charset="0"/>
              </a:rPr>
              <a:t>Texas A&amp;M University Mitchell Institute Collider, Dark Matter, and Neutrino Physics Workshop; and Physics &amp; Astronomy partnered with </a:t>
            </a:r>
            <a:r>
              <a:rPr lang="en-US" sz="2000" dirty="0" err="1">
                <a:latin typeface="Helvetica" panose="020B0604020202020204" pitchFamily="34" charset="0"/>
                <a:cs typeface="Helvetica" panose="020B0604020202020204" pitchFamily="34" charset="0"/>
              </a:rPr>
              <a:t>Kavli</a:t>
            </a:r>
            <a:r>
              <a:rPr lang="en-US" sz="2000" dirty="0">
                <a:latin typeface="Helvetica" panose="020B0604020202020204" pitchFamily="34" charset="0"/>
                <a:cs typeface="Helvetica" panose="020B0604020202020204" pitchFamily="34" charset="0"/>
              </a:rPr>
              <a:t> Institute of Theoretical Physics.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Summer Camps: Engineering Technology began offering the Bearkat STEM Camp. Environmental and Geosciences hosted the Geoscience Exposure and Training in Texas (GET TX) summer camp.</a:t>
            </a:r>
            <a:endParaRPr lang="en-US" sz="2000" dirty="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endParaRPr>
          </a:p>
        </p:txBody>
      </p:sp>
    </p:spTree>
    <p:extLst>
      <p:ext uri="{BB962C8B-B14F-4D97-AF65-F5344CB8AC3E}">
        <p14:creationId xmlns:p14="http://schemas.microsoft.com/office/powerpoint/2010/main" val="2849924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6" y="1825625"/>
            <a:ext cx="10525541" cy="4301642"/>
          </a:xfrm>
        </p:spPr>
        <p:txBody>
          <a:bodyPr>
            <a:normAutofit/>
          </a:bodyPr>
          <a:lstStyle/>
          <a:p>
            <a:pPr>
              <a:spcAft>
                <a:spcPts val="600"/>
              </a:spcAft>
            </a:pPr>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4: Expand and Elevate our Service to the State and Beyond</a:t>
            </a:r>
          </a:p>
          <a:p>
            <a:pPr lvl="1"/>
            <a:r>
              <a:rPr lang="en-US" sz="2000" dirty="0">
                <a:latin typeface="Helvetica" panose="020B0604020202020204" pitchFamily="34" charset="0"/>
                <a:cs typeface="Helvetica" panose="020B0604020202020204" pitchFamily="34" charset="0"/>
              </a:rPr>
              <a:t>COSET faculty offered 29 ACE courses, impacting 771 students and providing $858k in economic impact.</a:t>
            </a:r>
          </a:p>
          <a:p>
            <a:pPr lvl="1"/>
            <a:r>
              <a:rPr lang="en-US" sz="2000" dirty="0">
                <a:latin typeface="Helvetica" panose="020B0604020202020204" pitchFamily="34" charset="0"/>
                <a:cs typeface="Helvetica" panose="020B0604020202020204" pitchFamily="34" charset="0"/>
              </a:rPr>
              <a:t>Engineering Technology faculty and students, in partnership with Entergy, completed a solar EV fast-charging station.</a:t>
            </a:r>
          </a:p>
          <a:p>
            <a:pPr lvl="1"/>
            <a:r>
              <a:rPr lang="en-US" sz="2000" dirty="0">
                <a:latin typeface="Helvetica" panose="020B0604020202020204" pitchFamily="34" charset="0"/>
                <a:cs typeface="Helvetica" panose="020B0604020202020204" pitchFamily="34" charset="0"/>
              </a:rPr>
              <a:t>The Cyber Forensics Intelligence Center and </a:t>
            </a:r>
            <a:r>
              <a:rPr lang="en-US" sz="2000" dirty="0" err="1">
                <a:latin typeface="Helvetica" panose="020B0604020202020204" pitchFamily="34" charset="0"/>
                <a:cs typeface="Helvetica" panose="020B0604020202020204" pitchFamily="34" charset="0"/>
              </a:rPr>
              <a:t>IT@Sam</a:t>
            </a:r>
            <a:r>
              <a:rPr lang="en-US" sz="2000" dirty="0">
                <a:latin typeface="Helvetica" panose="020B0604020202020204" pitchFamily="34" charset="0"/>
                <a:cs typeface="Helvetica" panose="020B0604020202020204" pitchFamily="34" charset="0"/>
              </a:rPr>
              <a:t> developed plans for a Security Operations Center, which will be functional soon.</a:t>
            </a:r>
          </a:p>
          <a:p>
            <a:pPr lvl="1"/>
            <a:r>
              <a:rPr lang="en-US" sz="2000" dirty="0">
                <a:latin typeface="Helvetica" panose="020B0604020202020204" pitchFamily="34" charset="0"/>
                <a:cs typeface="Helvetica" panose="020B0604020202020204" pitchFamily="34" charset="0"/>
              </a:rPr>
              <a:t>Environmental and Geosciences hosted ~100 Conroe Academy students to discuss career opportunities in the Geosciences and </a:t>
            </a:r>
            <a:r>
              <a:rPr lang="en-US" sz="2000" b="0" i="0" u="none" strike="noStrike" baseline="0" dirty="0">
                <a:solidFill>
                  <a:srgbClr val="000000"/>
                </a:solidFill>
                <a:latin typeface="Helvetica" panose="020B0604020202020204" pitchFamily="34" charset="0"/>
                <a:cs typeface="Helvetica" panose="020B0604020202020204" pitchFamily="34" charset="0"/>
              </a:rPr>
              <a:t>engaged with area </a:t>
            </a:r>
            <a:r>
              <a:rPr lang="en-US" sz="2000" dirty="0">
                <a:solidFill>
                  <a:srgbClr val="000000"/>
                </a:solidFill>
                <a:latin typeface="Helvetica" panose="020B0604020202020204" pitchFamily="34" charset="0"/>
                <a:cs typeface="Helvetica" panose="020B0604020202020204" pitchFamily="34" charset="0"/>
              </a:rPr>
              <a:t>students and teachers through the grant-funded project </a:t>
            </a:r>
            <a:r>
              <a:rPr lang="en-US" sz="2000" b="0" i="0" u="none" strike="noStrike" baseline="0" dirty="0">
                <a:solidFill>
                  <a:srgbClr val="000000"/>
                </a:solidFill>
                <a:latin typeface="Helvetica" panose="020B0604020202020204" pitchFamily="34" charset="0"/>
                <a:cs typeface="Helvetica" panose="020B0604020202020204" pitchFamily="34" charset="0"/>
              </a:rPr>
              <a:t>“Building an Engaging Place-Based Geography Learning Community in Metro Houston.” 	</a:t>
            </a:r>
            <a:endParaRPr lang="en-US" sz="2000" dirty="0">
              <a:latin typeface="Helvetica" panose="020B0604020202020204" pitchFamily="34" charset="0"/>
              <a:cs typeface="Helvetica" panose="020B0604020202020204" pitchFamily="34" charset="0"/>
            </a:endParaRP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School of Agriculture hosted career and leadership development events for the FFA and 4H, serving over 3000 youth.</a:t>
            </a:r>
          </a:p>
        </p:txBody>
      </p:sp>
    </p:spTree>
    <p:extLst>
      <p:ext uri="{BB962C8B-B14F-4D97-AF65-F5344CB8AC3E}">
        <p14:creationId xmlns:p14="http://schemas.microsoft.com/office/powerpoint/2010/main" val="990550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133718025"/>
              </p:ext>
            </p:extLst>
          </p:nvPr>
        </p:nvGraphicFramePr>
        <p:xfrm>
          <a:off x="990600" y="1499168"/>
          <a:ext cx="10374456" cy="4456699"/>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8924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COSET plans to keep</a:t>
                      </a:r>
                      <a:r>
                        <a:rPr lang="en-US" sz="1900" b="0" kern="1200" dirty="0">
                          <a:solidFill>
                            <a:schemeClr val="tx1"/>
                          </a:solidFill>
                        </a:rPr>
                        <a:t> supporting the STEM Center </a:t>
                      </a:r>
                      <a:r>
                        <a:rPr lang="en-US" sz="1900" b="0" kern="1200" dirty="0">
                          <a:solidFill>
                            <a:srgbClr val="000000"/>
                          </a:solidFill>
                        </a:rPr>
                        <a:t>because </a:t>
                      </a:r>
                      <a:r>
                        <a:rPr lang="en-US" sz="1900" b="0" kern="1200" dirty="0">
                          <a:solidFill>
                            <a:schemeClr val="tx1"/>
                          </a:solidFill>
                        </a:rPr>
                        <a:t>the strategic plan and Keep, Stop, Start comments confirm a need for it</a:t>
                      </a:r>
                      <a:r>
                        <a:rPr lang="en-US" sz="1900" b="0" kern="1200" dirty="0">
                          <a:solidFill>
                            <a:schemeClr val="accent1">
                              <a:lumMod val="75000"/>
                            </a:schemeClr>
                          </a:solidFill>
                        </a:rPr>
                        <a:t>. </a:t>
                      </a:r>
                      <a:r>
                        <a:rPr lang="en-US" sz="1900" b="0" kern="1200" dirty="0">
                          <a:solidFill>
                            <a:srgbClr val="000000"/>
                          </a:solidFill>
                        </a:rPr>
                        <a:t>This action aligns with </a:t>
                      </a:r>
                      <a:r>
                        <a:rPr lang="en-US" sz="1900" b="0" kern="1200" dirty="0">
                          <a:solidFill>
                            <a:schemeClr val="tx1"/>
                          </a:solidFill>
                        </a:rPr>
                        <a:t>Strategic Priority 1: Prioritize student success and student access, Goal 1.1: Recruit, retain, and empower students to drive sustainable growth </a:t>
                      </a:r>
                      <a:r>
                        <a:rPr lang="en-US" sz="1900" b="0" kern="1200" dirty="0">
                          <a:solidFill>
                            <a:srgbClr val="000000"/>
                          </a:solidFill>
                        </a:rPr>
                        <a:t>and will have </a:t>
                      </a:r>
                      <a:r>
                        <a:rPr lang="en-US" sz="1900" b="0" kern="1200" dirty="0">
                          <a:solidFill>
                            <a:schemeClr val="tx1"/>
                          </a:solidFill>
                        </a:rPr>
                        <a:t>a positive impact on undergraduate STEM student professional development </a:t>
                      </a:r>
                      <a:r>
                        <a:rPr lang="en-US" sz="1900" b="0" kern="1200" dirty="0">
                          <a:solidFill>
                            <a:srgbClr val="000000"/>
                          </a:solidFill>
                        </a:rPr>
                        <a:t>in achieving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chemeClr val="tx1"/>
                          </a:solidFill>
                        </a:rPr>
                        <a:t>Pillar 2 - Retention</a:t>
                      </a:r>
                      <a:r>
                        <a:rPr lang="en-US" sz="1900" b="0" kern="1200" dirty="0">
                          <a:solidFill>
                            <a:srgbClr val="000000"/>
                          </a:solidFill>
                        </a:rPr>
                        <a:t>.</a:t>
                      </a: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 </a:t>
                      </a:r>
                    </a:p>
                    <a:p>
                      <a:pPr marL="0" algn="l" defTabSz="914400" rtl="0" eaLnBrk="1" latinLnBrk="0" hangingPunct="1"/>
                      <a:r>
                        <a:rPr lang="en-US" sz="1900" b="0" kern="1200" dirty="0">
                          <a:solidFill>
                            <a:srgbClr val="000000"/>
                          </a:solidFill>
                        </a:rPr>
                        <a:t>The COSET strategic plan relies heavily on the STEM Center to support Strategic Priority 1: Student success and student access. Seventy percent of the COSET Keep, Stop, Start survey “Keep” replies referred to the STEM Center. </a:t>
                      </a:r>
                      <a:endParaRPr lang="en-US" b="0"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 </a:t>
                      </a:r>
                    </a:p>
                    <a:p>
                      <a:r>
                        <a:rPr lang="en-US" sz="1900" b="0" kern="1200" dirty="0">
                          <a:solidFill>
                            <a:srgbClr val="000000"/>
                          </a:solidFill>
                        </a:rPr>
                        <a:t>-COSET funding for programming and administrative support</a:t>
                      </a:r>
                    </a:p>
                    <a:p>
                      <a:r>
                        <a:rPr lang="en-US" sz="1900" b="0" kern="1200" dirty="0">
                          <a:solidFill>
                            <a:srgbClr val="000000"/>
                          </a:solidFill>
                        </a:rPr>
                        <a:t>-Interdisciplinary efforts across COSET and with academic support offices</a:t>
                      </a:r>
                    </a:p>
                    <a:p>
                      <a:r>
                        <a:rPr lang="en-US" sz="1900" b="0" kern="1200" dirty="0">
                          <a:solidFill>
                            <a:srgbClr val="000000"/>
                          </a:solidFill>
                        </a:rPr>
                        <a:t>-Collaboration with University Advancement and ORSP to secure long-term funding</a:t>
                      </a:r>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rgbClr val="F0521E"/>
                </a:solidFill>
                <a:latin typeface="Helvetica" pitchFamily="2" charset="0"/>
                <a:ea typeface="Helvetica Neue" panose="02000503000000020004" pitchFamily="2" charset="0"/>
                <a:cs typeface="Helvetica Neue" panose="02000503000000020004" pitchFamily="2" charset="0"/>
              </a:rPr>
              <a:t>FY 2025 Keep Doing</a:t>
            </a:r>
          </a:p>
        </p:txBody>
      </p:sp>
    </p:spTree>
    <p:extLst>
      <p:ext uri="{BB962C8B-B14F-4D97-AF65-F5344CB8AC3E}">
        <p14:creationId xmlns:p14="http://schemas.microsoft.com/office/powerpoint/2010/main" val="221640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2608916804"/>
              </p:ext>
            </p:extLst>
          </p:nvPr>
        </p:nvGraphicFramePr>
        <p:xfrm>
          <a:off x="990600" y="1444739"/>
          <a:ext cx="10374456" cy="4247197"/>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COSET plans to keep</a:t>
                      </a:r>
                      <a:r>
                        <a:rPr lang="en-US" sz="1900" b="0" kern="1200" dirty="0">
                          <a:solidFill>
                            <a:schemeClr val="tx1"/>
                          </a:solidFill>
                        </a:rPr>
                        <a:t> funding college-level marketing support </a:t>
                      </a:r>
                      <a:r>
                        <a:rPr lang="en-US" sz="1900" b="0" kern="1200" dirty="0">
                          <a:solidFill>
                            <a:srgbClr val="000000"/>
                          </a:solidFill>
                        </a:rPr>
                        <a:t>because </a:t>
                      </a:r>
                      <a:r>
                        <a:rPr lang="en-US" sz="1900" b="0" kern="1200" dirty="0">
                          <a:solidFill>
                            <a:schemeClr val="tx1"/>
                          </a:solidFill>
                        </a:rPr>
                        <a:t>increased efforts at outreach are vital to the strategic plan without creating additional workload for faculty and staff</a:t>
                      </a:r>
                      <a:r>
                        <a:rPr lang="en-US" sz="1900" b="0" kern="1200" dirty="0">
                          <a:solidFill>
                            <a:srgbClr val="000000"/>
                          </a:solidFill>
                        </a:rPr>
                        <a:t>. This action aligns with </a:t>
                      </a:r>
                      <a:r>
                        <a:rPr lang="en-US" sz="1900" b="0" kern="1200" dirty="0">
                          <a:solidFill>
                            <a:schemeClr val="tx1"/>
                          </a:solidFill>
                        </a:rPr>
                        <a:t>Strategic Priority 3: Elevate the reputation and visibility of SHSU, Goal 3.4: Identify/improve, promulgate, and leverage the SHSU brand </a:t>
                      </a:r>
                      <a:r>
                        <a:rPr lang="en-US" sz="1900" b="0" kern="1200" dirty="0">
                          <a:solidFill>
                            <a:srgbClr val="000000"/>
                          </a:solidFill>
                        </a:rPr>
                        <a:t>and will have a </a:t>
                      </a:r>
                      <a:r>
                        <a:rPr lang="en-US" sz="1900" b="0" kern="1200" dirty="0">
                          <a:solidFill>
                            <a:schemeClr val="tx1"/>
                          </a:solidFill>
                        </a:rPr>
                        <a:t>positive impact on outreach to future students and external partners </a:t>
                      </a:r>
                      <a:r>
                        <a:rPr lang="en-US" sz="1900" b="0" kern="1200" dirty="0">
                          <a:solidFill>
                            <a:srgbClr val="000000"/>
                          </a:solidFill>
                        </a:rPr>
                        <a:t>in achieving </a:t>
                      </a:r>
                      <a:r>
                        <a:rPr lang="en-US" sz="1900" b="0" kern="1200" dirty="0">
                          <a:solidFill>
                            <a:schemeClr val="tx1"/>
                          </a:solidFill>
                        </a:rPr>
                        <a:t>Pillar 1 - Enrollment</a:t>
                      </a:r>
                      <a:r>
                        <a:rPr lang="en-US" sz="1900" b="0" kern="1200" dirty="0">
                          <a:solidFill>
                            <a:srgbClr val="000000"/>
                          </a:solidFill>
                        </a:rPr>
                        <a:t>.</a:t>
                      </a:r>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 </a:t>
                      </a:r>
                    </a:p>
                    <a:p>
                      <a:pPr marL="0" algn="l" defTabSz="914400" rtl="0" eaLnBrk="1" latinLnBrk="0" hangingPunct="1"/>
                      <a:r>
                        <a:rPr lang="en-US" sz="1900" b="0" kern="1200" dirty="0">
                          <a:solidFill>
                            <a:srgbClr val="000000"/>
                          </a:solidFill>
                        </a:rPr>
                        <a:t>A full-time staff position was recommended/requested by Integrated Marketing Communications (IMC), COSET departments, and Dean’s Office staff. A half-time position was self-funded, beginning January 2024, and has demonstrated ROI to-date.</a:t>
                      </a:r>
                      <a:endParaRPr lang="en-US" b="1" dirty="0">
                        <a:solidFill>
                          <a:srgbClr val="000000"/>
                        </a:solidFill>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 </a:t>
                      </a:r>
                    </a:p>
                    <a:p>
                      <a:r>
                        <a:rPr lang="en-US" sz="1900" b="0" kern="1200" dirty="0">
                          <a:solidFill>
                            <a:srgbClr val="000000"/>
                          </a:solidFill>
                        </a:rPr>
                        <a:t>-Funding for a half-time staff position</a:t>
                      </a:r>
                    </a:p>
                    <a:p>
                      <a:r>
                        <a:rPr lang="en-US" sz="1900" b="0" kern="1200" dirty="0">
                          <a:solidFill>
                            <a:srgbClr val="000000"/>
                          </a:solidFill>
                        </a:rPr>
                        <a:t>-Collaboration with IMC, COSET Dean’s Office, and COSET departments</a:t>
                      </a: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Keep Doing</a:t>
            </a:r>
          </a:p>
        </p:txBody>
      </p:sp>
    </p:spTree>
    <p:extLst>
      <p:ext uri="{BB962C8B-B14F-4D97-AF65-F5344CB8AC3E}">
        <p14:creationId xmlns:p14="http://schemas.microsoft.com/office/powerpoint/2010/main" val="2451887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4085400280"/>
              </p:ext>
            </p:extLst>
          </p:nvPr>
        </p:nvGraphicFramePr>
        <p:xfrm>
          <a:off x="908772" y="1401196"/>
          <a:ext cx="10374456" cy="4284367"/>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7338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COSET plans to stop</a:t>
                      </a:r>
                      <a:r>
                        <a:rPr lang="en-US" sz="1900" b="0" kern="1200" dirty="0">
                          <a:solidFill>
                            <a:schemeClr val="tx1"/>
                          </a:solidFill>
                        </a:rPr>
                        <a:t> offering face-to-face dual enrollment courses at Blinn College </a:t>
                      </a:r>
                      <a:r>
                        <a:rPr lang="en-US" sz="1900" b="0" kern="1200" dirty="0">
                          <a:solidFill>
                            <a:srgbClr val="000000"/>
                          </a:solidFill>
                        </a:rPr>
                        <a:t>because </a:t>
                      </a:r>
                      <a:r>
                        <a:rPr lang="en-US" sz="1900" b="0" kern="1200" dirty="0">
                          <a:solidFill>
                            <a:schemeClr val="tx1"/>
                          </a:solidFill>
                        </a:rPr>
                        <a:t>the piloted model produced low enrollment</a:t>
                      </a:r>
                      <a:r>
                        <a:rPr lang="en-US" sz="1900" b="0" kern="1200" dirty="0">
                          <a:solidFill>
                            <a:srgbClr val="000000"/>
                          </a:solidFill>
                        </a:rPr>
                        <a:t>. This action aligns with </a:t>
                      </a:r>
                      <a:r>
                        <a:rPr lang="en-US" sz="1900" b="0" kern="1200" dirty="0">
                          <a:solidFill>
                            <a:schemeClr val="tx1"/>
                          </a:solidFill>
                        </a:rPr>
                        <a:t>Strategic Priority 1: Prioritize student success and student access, Goal 1.1: Recruit, retain, and empower students to drive sustainable growth </a:t>
                      </a:r>
                      <a:r>
                        <a:rPr lang="en-US" sz="1900" b="0" kern="1200" dirty="0">
                          <a:solidFill>
                            <a:srgbClr val="000000"/>
                          </a:solidFill>
                        </a:rPr>
                        <a:t>and will allow</a:t>
                      </a:r>
                      <a:r>
                        <a:rPr lang="en-US" sz="1900" b="0" kern="1200" dirty="0">
                          <a:solidFill>
                            <a:schemeClr val="tx1"/>
                          </a:solidFill>
                        </a:rPr>
                        <a:t> COSET to refocus transfer recruitment efforts </a:t>
                      </a:r>
                      <a:r>
                        <a:rPr lang="en-US" sz="1900" b="0" kern="1200" dirty="0">
                          <a:solidFill>
                            <a:srgbClr val="000000"/>
                          </a:solidFill>
                        </a:rPr>
                        <a:t>in achieving </a:t>
                      </a:r>
                      <a:r>
                        <a:rPr lang="en-US" sz="1900" b="0" kern="1200" dirty="0">
                          <a:solidFill>
                            <a:schemeClr val="tx1"/>
                          </a:solidFill>
                        </a:rPr>
                        <a:t>Pillar 1 - Enrollment</a:t>
                      </a:r>
                      <a:r>
                        <a:rPr lang="en-US" sz="1900" b="0" kern="1200" dirty="0">
                          <a:solidFill>
                            <a:srgbClr val="000000"/>
                          </a:solidFill>
                        </a:rPr>
                        <a:t>.</a:t>
                      </a:r>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031739">
                <a:tc>
                  <a:txBody>
                    <a:bodyPr/>
                    <a:lstStyle/>
                    <a:p>
                      <a:pPr marL="0" algn="l" defTabSz="914400" rtl="0" eaLnBrk="1" latinLnBrk="0" hangingPunct="1"/>
                      <a:r>
                        <a:rPr lang="en-US" sz="1900" b="1" kern="1200" dirty="0">
                          <a:solidFill>
                            <a:srgbClr val="000000"/>
                          </a:solidFill>
                        </a:rPr>
                        <a:t>Supporting Data: </a:t>
                      </a:r>
                    </a:p>
                    <a:p>
                      <a:pPr marL="0" algn="l" defTabSz="914400" rtl="0" eaLnBrk="1" latinLnBrk="0" hangingPunct="1"/>
                      <a:r>
                        <a:rPr lang="en-US" sz="1900" b="0" kern="1200" dirty="0">
                          <a:solidFill>
                            <a:srgbClr val="000000"/>
                          </a:solidFill>
                        </a:rPr>
                        <a:t>The courses generated low dual enrollment during 2023 – 2024 academic year. The partnership remains intact, but we are exploring a different model. A second partnership has begun with Houston Community College, with grant funding support from USDA and informed by the Blinn College experience.</a:t>
                      </a:r>
                      <a:endParaRPr lang="en-US" b="1" dirty="0">
                        <a:solidFill>
                          <a:srgbClr val="000000"/>
                        </a:solidFill>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Recovered: </a:t>
                      </a:r>
                    </a:p>
                    <a:p>
                      <a:r>
                        <a:rPr lang="en-US" sz="1900" b="0" kern="1200" dirty="0">
                          <a:solidFill>
                            <a:srgbClr val="000000"/>
                          </a:solidFill>
                        </a:rPr>
                        <a:t>-Salary, travel, and supplies</a:t>
                      </a:r>
                    </a:p>
                    <a:p>
                      <a:r>
                        <a:rPr lang="en-US" sz="1900" b="0" kern="1200" dirty="0">
                          <a:solidFill>
                            <a:srgbClr val="000000"/>
                          </a:solidFill>
                        </a:rPr>
                        <a:t>-Collaborations with Strategic Enrollment &amp; Innovation, Blinn College, and Houston Community College</a:t>
                      </a:r>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3571980769"/>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2500</TotalTime>
  <Words>1754</Words>
  <Application>Microsoft Office PowerPoint</Application>
  <PresentationFormat>Widescreen</PresentationFormat>
  <Paragraphs>131</Paragraphs>
  <Slides>15</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15</vt:i4>
      </vt:variant>
    </vt:vector>
  </HeadingPairs>
  <TitlesOfParts>
    <vt:vector size="25" baseType="lpstr">
      <vt:lpstr>Acumin Pro Black</vt:lpstr>
      <vt:lpstr>Adobe Garamond Pro</vt:lpstr>
      <vt:lpstr>Aptos</vt:lpstr>
      <vt:lpstr>Arial</vt:lpstr>
      <vt:lpstr>Calibri</vt:lpstr>
      <vt:lpstr>Calibri Light</vt:lpstr>
      <vt:lpstr>Helvetica</vt:lpstr>
      <vt:lpstr>Helvetica Neue</vt:lpstr>
      <vt:lpstr>Helvetica Oblique</vt:lpstr>
      <vt:lpstr>Office Theme 2013 - 2022</vt:lpstr>
      <vt:lpstr>College of Science &amp;  Engineering Technology</vt:lpstr>
      <vt:lpstr>College of Science &amp; Engineering Technology</vt:lpstr>
      <vt:lpstr>FY 2024 Accomplishments</vt:lpstr>
      <vt:lpstr>FY 2024 Accomplishments</vt:lpstr>
      <vt:lpstr>FY 2024 Accomplishments</vt:lpstr>
      <vt:lpstr>FY 2024 Accomplishments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College of Science &amp; Engineering Technology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 Division Name</dc:title>
  <dc:creator>Smith, Brianna</dc:creator>
  <cp:lastModifiedBy>Holt, Melinda</cp:lastModifiedBy>
  <cp:revision>6</cp:revision>
  <dcterms:created xsi:type="dcterms:W3CDTF">2023-01-09T16:14:47Z</dcterms:created>
  <dcterms:modified xsi:type="dcterms:W3CDTF">2024-04-15T18:15:43Z</dcterms:modified>
</cp:coreProperties>
</file>